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5" r:id="rId10"/>
    <p:sldId id="266" r:id="rId11"/>
    <p:sldId id="267" r:id="rId12"/>
    <p:sldId id="268" r:id="rId13"/>
    <p:sldId id="269" r:id="rId14"/>
    <p:sldId id="283"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6858000" type="screen4x3"/>
  <p:notesSz cx="6858000" cy="9144000"/>
  <p:defaultText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R"/>
          </a:p>
        </p:txBody>
      </p:sp>
      <p:sp>
        <p:nvSpPr>
          <p:cNvPr id="4" name="3 Marcador de fecha"/>
          <p:cNvSpPr>
            <a:spLocks noGrp="1"/>
          </p:cNvSpPr>
          <p:nvPr>
            <p:ph type="dt" sz="half" idx="10"/>
          </p:nvPr>
        </p:nvSpPr>
        <p:spPr/>
        <p:txBody>
          <a:bodyPr/>
          <a:lstStyle/>
          <a:p>
            <a:fld id="{3C93BBD5-1F7F-4B20-B22D-A940ED19EBC6}" type="datetimeFigureOut">
              <a:rPr lang="es-CR" smtClean="0"/>
              <a:pPr/>
              <a:t>21/10/2014</a:t>
            </a:fld>
            <a:endParaRPr lang="es-CR"/>
          </a:p>
        </p:txBody>
      </p:sp>
      <p:sp>
        <p:nvSpPr>
          <p:cNvPr id="5" name="4 Marcador de pie de página"/>
          <p:cNvSpPr>
            <a:spLocks noGrp="1"/>
          </p:cNvSpPr>
          <p:nvPr>
            <p:ph type="ftr" sz="quarter" idx="11"/>
          </p:nvPr>
        </p:nvSpPr>
        <p:spPr/>
        <p:txBody>
          <a:bodyPr/>
          <a:lstStyle/>
          <a:p>
            <a:endParaRPr lang="es-CR"/>
          </a:p>
        </p:txBody>
      </p:sp>
      <p:sp>
        <p:nvSpPr>
          <p:cNvPr id="6" name="5 Marcador de número de diapositiva"/>
          <p:cNvSpPr>
            <a:spLocks noGrp="1"/>
          </p:cNvSpPr>
          <p:nvPr>
            <p:ph type="sldNum" sz="quarter" idx="12"/>
          </p:nvPr>
        </p:nvSpPr>
        <p:spPr/>
        <p:txBody>
          <a:bodyPr/>
          <a:lstStyle/>
          <a:p>
            <a:fld id="{49AEB97B-D170-432B-86B7-C70256ED94CE}" type="slidenum">
              <a:rPr lang="es-CR" smtClean="0"/>
              <a:pPr/>
              <a:t>‹Nº›</a:t>
            </a:fld>
            <a:endParaRPr lang="es-CR"/>
          </a:p>
        </p:txBody>
      </p:sp>
    </p:spTree>
    <p:extLst>
      <p:ext uri="{BB962C8B-B14F-4D97-AF65-F5344CB8AC3E}">
        <p14:creationId xmlns="" xmlns:p14="http://schemas.microsoft.com/office/powerpoint/2010/main" val="4254003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fecha"/>
          <p:cNvSpPr>
            <a:spLocks noGrp="1"/>
          </p:cNvSpPr>
          <p:nvPr>
            <p:ph type="dt" sz="half" idx="10"/>
          </p:nvPr>
        </p:nvSpPr>
        <p:spPr/>
        <p:txBody>
          <a:bodyPr/>
          <a:lstStyle/>
          <a:p>
            <a:fld id="{3C93BBD5-1F7F-4B20-B22D-A940ED19EBC6}" type="datetimeFigureOut">
              <a:rPr lang="es-CR" smtClean="0"/>
              <a:pPr/>
              <a:t>21/10/2014</a:t>
            </a:fld>
            <a:endParaRPr lang="es-CR"/>
          </a:p>
        </p:txBody>
      </p:sp>
      <p:sp>
        <p:nvSpPr>
          <p:cNvPr id="5" name="4 Marcador de pie de página"/>
          <p:cNvSpPr>
            <a:spLocks noGrp="1"/>
          </p:cNvSpPr>
          <p:nvPr>
            <p:ph type="ftr" sz="quarter" idx="11"/>
          </p:nvPr>
        </p:nvSpPr>
        <p:spPr/>
        <p:txBody>
          <a:bodyPr/>
          <a:lstStyle/>
          <a:p>
            <a:endParaRPr lang="es-CR"/>
          </a:p>
        </p:txBody>
      </p:sp>
      <p:sp>
        <p:nvSpPr>
          <p:cNvPr id="6" name="5 Marcador de número de diapositiva"/>
          <p:cNvSpPr>
            <a:spLocks noGrp="1"/>
          </p:cNvSpPr>
          <p:nvPr>
            <p:ph type="sldNum" sz="quarter" idx="12"/>
          </p:nvPr>
        </p:nvSpPr>
        <p:spPr/>
        <p:txBody>
          <a:bodyPr/>
          <a:lstStyle/>
          <a:p>
            <a:fld id="{49AEB97B-D170-432B-86B7-C70256ED94CE}" type="slidenum">
              <a:rPr lang="es-CR" smtClean="0"/>
              <a:pPr/>
              <a:t>‹Nº›</a:t>
            </a:fld>
            <a:endParaRPr lang="es-CR"/>
          </a:p>
        </p:txBody>
      </p:sp>
    </p:spTree>
    <p:extLst>
      <p:ext uri="{BB962C8B-B14F-4D97-AF65-F5344CB8AC3E}">
        <p14:creationId xmlns="" xmlns:p14="http://schemas.microsoft.com/office/powerpoint/2010/main" val="349806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fecha"/>
          <p:cNvSpPr>
            <a:spLocks noGrp="1"/>
          </p:cNvSpPr>
          <p:nvPr>
            <p:ph type="dt" sz="half" idx="10"/>
          </p:nvPr>
        </p:nvSpPr>
        <p:spPr/>
        <p:txBody>
          <a:bodyPr/>
          <a:lstStyle/>
          <a:p>
            <a:fld id="{3C93BBD5-1F7F-4B20-B22D-A940ED19EBC6}" type="datetimeFigureOut">
              <a:rPr lang="es-CR" smtClean="0"/>
              <a:pPr/>
              <a:t>21/10/2014</a:t>
            </a:fld>
            <a:endParaRPr lang="es-CR"/>
          </a:p>
        </p:txBody>
      </p:sp>
      <p:sp>
        <p:nvSpPr>
          <p:cNvPr id="5" name="4 Marcador de pie de página"/>
          <p:cNvSpPr>
            <a:spLocks noGrp="1"/>
          </p:cNvSpPr>
          <p:nvPr>
            <p:ph type="ftr" sz="quarter" idx="11"/>
          </p:nvPr>
        </p:nvSpPr>
        <p:spPr/>
        <p:txBody>
          <a:bodyPr/>
          <a:lstStyle/>
          <a:p>
            <a:endParaRPr lang="es-CR"/>
          </a:p>
        </p:txBody>
      </p:sp>
      <p:sp>
        <p:nvSpPr>
          <p:cNvPr id="6" name="5 Marcador de número de diapositiva"/>
          <p:cNvSpPr>
            <a:spLocks noGrp="1"/>
          </p:cNvSpPr>
          <p:nvPr>
            <p:ph type="sldNum" sz="quarter" idx="12"/>
          </p:nvPr>
        </p:nvSpPr>
        <p:spPr/>
        <p:txBody>
          <a:bodyPr/>
          <a:lstStyle/>
          <a:p>
            <a:fld id="{49AEB97B-D170-432B-86B7-C70256ED94CE}" type="slidenum">
              <a:rPr lang="es-CR" smtClean="0"/>
              <a:pPr/>
              <a:t>‹Nº›</a:t>
            </a:fld>
            <a:endParaRPr lang="es-CR"/>
          </a:p>
        </p:txBody>
      </p:sp>
    </p:spTree>
    <p:extLst>
      <p:ext uri="{BB962C8B-B14F-4D97-AF65-F5344CB8AC3E}">
        <p14:creationId xmlns="" xmlns:p14="http://schemas.microsoft.com/office/powerpoint/2010/main" val="526451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fecha"/>
          <p:cNvSpPr>
            <a:spLocks noGrp="1"/>
          </p:cNvSpPr>
          <p:nvPr>
            <p:ph type="dt" sz="half" idx="10"/>
          </p:nvPr>
        </p:nvSpPr>
        <p:spPr/>
        <p:txBody>
          <a:bodyPr/>
          <a:lstStyle/>
          <a:p>
            <a:fld id="{3C93BBD5-1F7F-4B20-B22D-A940ED19EBC6}" type="datetimeFigureOut">
              <a:rPr lang="es-CR" smtClean="0"/>
              <a:pPr/>
              <a:t>21/10/2014</a:t>
            </a:fld>
            <a:endParaRPr lang="es-CR"/>
          </a:p>
        </p:txBody>
      </p:sp>
      <p:sp>
        <p:nvSpPr>
          <p:cNvPr id="5" name="4 Marcador de pie de página"/>
          <p:cNvSpPr>
            <a:spLocks noGrp="1"/>
          </p:cNvSpPr>
          <p:nvPr>
            <p:ph type="ftr" sz="quarter" idx="11"/>
          </p:nvPr>
        </p:nvSpPr>
        <p:spPr/>
        <p:txBody>
          <a:bodyPr/>
          <a:lstStyle/>
          <a:p>
            <a:endParaRPr lang="es-CR"/>
          </a:p>
        </p:txBody>
      </p:sp>
      <p:sp>
        <p:nvSpPr>
          <p:cNvPr id="6" name="5 Marcador de número de diapositiva"/>
          <p:cNvSpPr>
            <a:spLocks noGrp="1"/>
          </p:cNvSpPr>
          <p:nvPr>
            <p:ph type="sldNum" sz="quarter" idx="12"/>
          </p:nvPr>
        </p:nvSpPr>
        <p:spPr/>
        <p:txBody>
          <a:bodyPr/>
          <a:lstStyle/>
          <a:p>
            <a:fld id="{49AEB97B-D170-432B-86B7-C70256ED94CE}" type="slidenum">
              <a:rPr lang="es-CR" smtClean="0"/>
              <a:pPr/>
              <a:t>‹Nº›</a:t>
            </a:fld>
            <a:endParaRPr lang="es-CR"/>
          </a:p>
        </p:txBody>
      </p:sp>
    </p:spTree>
    <p:extLst>
      <p:ext uri="{BB962C8B-B14F-4D97-AF65-F5344CB8AC3E}">
        <p14:creationId xmlns="" xmlns:p14="http://schemas.microsoft.com/office/powerpoint/2010/main" val="362452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3C93BBD5-1F7F-4B20-B22D-A940ED19EBC6}" type="datetimeFigureOut">
              <a:rPr lang="es-CR" smtClean="0"/>
              <a:pPr/>
              <a:t>21/10/2014</a:t>
            </a:fld>
            <a:endParaRPr lang="es-CR"/>
          </a:p>
        </p:txBody>
      </p:sp>
      <p:sp>
        <p:nvSpPr>
          <p:cNvPr id="5" name="4 Marcador de pie de página"/>
          <p:cNvSpPr>
            <a:spLocks noGrp="1"/>
          </p:cNvSpPr>
          <p:nvPr>
            <p:ph type="ftr" sz="quarter" idx="11"/>
          </p:nvPr>
        </p:nvSpPr>
        <p:spPr/>
        <p:txBody>
          <a:bodyPr/>
          <a:lstStyle/>
          <a:p>
            <a:endParaRPr lang="es-CR"/>
          </a:p>
        </p:txBody>
      </p:sp>
      <p:sp>
        <p:nvSpPr>
          <p:cNvPr id="6" name="5 Marcador de número de diapositiva"/>
          <p:cNvSpPr>
            <a:spLocks noGrp="1"/>
          </p:cNvSpPr>
          <p:nvPr>
            <p:ph type="sldNum" sz="quarter" idx="12"/>
          </p:nvPr>
        </p:nvSpPr>
        <p:spPr/>
        <p:txBody>
          <a:bodyPr/>
          <a:lstStyle/>
          <a:p>
            <a:fld id="{49AEB97B-D170-432B-86B7-C70256ED94CE}" type="slidenum">
              <a:rPr lang="es-CR" smtClean="0"/>
              <a:pPr/>
              <a:t>‹Nº›</a:t>
            </a:fld>
            <a:endParaRPr lang="es-CR"/>
          </a:p>
        </p:txBody>
      </p:sp>
    </p:spTree>
    <p:extLst>
      <p:ext uri="{BB962C8B-B14F-4D97-AF65-F5344CB8AC3E}">
        <p14:creationId xmlns="" xmlns:p14="http://schemas.microsoft.com/office/powerpoint/2010/main" val="1520264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5" name="4 Marcador de fecha"/>
          <p:cNvSpPr>
            <a:spLocks noGrp="1"/>
          </p:cNvSpPr>
          <p:nvPr>
            <p:ph type="dt" sz="half" idx="10"/>
          </p:nvPr>
        </p:nvSpPr>
        <p:spPr/>
        <p:txBody>
          <a:bodyPr/>
          <a:lstStyle/>
          <a:p>
            <a:fld id="{3C93BBD5-1F7F-4B20-B22D-A940ED19EBC6}" type="datetimeFigureOut">
              <a:rPr lang="es-CR" smtClean="0"/>
              <a:pPr/>
              <a:t>21/10/2014</a:t>
            </a:fld>
            <a:endParaRPr lang="es-CR"/>
          </a:p>
        </p:txBody>
      </p:sp>
      <p:sp>
        <p:nvSpPr>
          <p:cNvPr id="6" name="5 Marcador de pie de página"/>
          <p:cNvSpPr>
            <a:spLocks noGrp="1"/>
          </p:cNvSpPr>
          <p:nvPr>
            <p:ph type="ftr" sz="quarter" idx="11"/>
          </p:nvPr>
        </p:nvSpPr>
        <p:spPr/>
        <p:txBody>
          <a:bodyPr/>
          <a:lstStyle/>
          <a:p>
            <a:endParaRPr lang="es-CR"/>
          </a:p>
        </p:txBody>
      </p:sp>
      <p:sp>
        <p:nvSpPr>
          <p:cNvPr id="7" name="6 Marcador de número de diapositiva"/>
          <p:cNvSpPr>
            <a:spLocks noGrp="1"/>
          </p:cNvSpPr>
          <p:nvPr>
            <p:ph type="sldNum" sz="quarter" idx="12"/>
          </p:nvPr>
        </p:nvSpPr>
        <p:spPr/>
        <p:txBody>
          <a:bodyPr/>
          <a:lstStyle/>
          <a:p>
            <a:fld id="{49AEB97B-D170-432B-86B7-C70256ED94CE}" type="slidenum">
              <a:rPr lang="es-CR" smtClean="0"/>
              <a:pPr/>
              <a:t>‹Nº›</a:t>
            </a:fld>
            <a:endParaRPr lang="es-CR"/>
          </a:p>
        </p:txBody>
      </p:sp>
    </p:spTree>
    <p:extLst>
      <p:ext uri="{BB962C8B-B14F-4D97-AF65-F5344CB8AC3E}">
        <p14:creationId xmlns="" xmlns:p14="http://schemas.microsoft.com/office/powerpoint/2010/main" val="1642601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7" name="6 Marcador de fecha"/>
          <p:cNvSpPr>
            <a:spLocks noGrp="1"/>
          </p:cNvSpPr>
          <p:nvPr>
            <p:ph type="dt" sz="half" idx="10"/>
          </p:nvPr>
        </p:nvSpPr>
        <p:spPr/>
        <p:txBody>
          <a:bodyPr/>
          <a:lstStyle/>
          <a:p>
            <a:fld id="{3C93BBD5-1F7F-4B20-B22D-A940ED19EBC6}" type="datetimeFigureOut">
              <a:rPr lang="es-CR" smtClean="0"/>
              <a:pPr/>
              <a:t>21/10/2014</a:t>
            </a:fld>
            <a:endParaRPr lang="es-CR"/>
          </a:p>
        </p:txBody>
      </p:sp>
      <p:sp>
        <p:nvSpPr>
          <p:cNvPr id="8" name="7 Marcador de pie de página"/>
          <p:cNvSpPr>
            <a:spLocks noGrp="1"/>
          </p:cNvSpPr>
          <p:nvPr>
            <p:ph type="ftr" sz="quarter" idx="11"/>
          </p:nvPr>
        </p:nvSpPr>
        <p:spPr/>
        <p:txBody>
          <a:bodyPr/>
          <a:lstStyle/>
          <a:p>
            <a:endParaRPr lang="es-CR"/>
          </a:p>
        </p:txBody>
      </p:sp>
      <p:sp>
        <p:nvSpPr>
          <p:cNvPr id="9" name="8 Marcador de número de diapositiva"/>
          <p:cNvSpPr>
            <a:spLocks noGrp="1"/>
          </p:cNvSpPr>
          <p:nvPr>
            <p:ph type="sldNum" sz="quarter" idx="12"/>
          </p:nvPr>
        </p:nvSpPr>
        <p:spPr/>
        <p:txBody>
          <a:bodyPr/>
          <a:lstStyle/>
          <a:p>
            <a:fld id="{49AEB97B-D170-432B-86B7-C70256ED94CE}" type="slidenum">
              <a:rPr lang="es-CR" smtClean="0"/>
              <a:pPr/>
              <a:t>‹Nº›</a:t>
            </a:fld>
            <a:endParaRPr lang="es-CR"/>
          </a:p>
        </p:txBody>
      </p:sp>
    </p:spTree>
    <p:extLst>
      <p:ext uri="{BB962C8B-B14F-4D97-AF65-F5344CB8AC3E}">
        <p14:creationId xmlns="" xmlns:p14="http://schemas.microsoft.com/office/powerpoint/2010/main" val="2608987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R"/>
          </a:p>
        </p:txBody>
      </p:sp>
      <p:sp>
        <p:nvSpPr>
          <p:cNvPr id="3" name="2 Marcador de fecha"/>
          <p:cNvSpPr>
            <a:spLocks noGrp="1"/>
          </p:cNvSpPr>
          <p:nvPr>
            <p:ph type="dt" sz="half" idx="10"/>
          </p:nvPr>
        </p:nvSpPr>
        <p:spPr/>
        <p:txBody>
          <a:bodyPr/>
          <a:lstStyle/>
          <a:p>
            <a:fld id="{3C93BBD5-1F7F-4B20-B22D-A940ED19EBC6}" type="datetimeFigureOut">
              <a:rPr lang="es-CR" smtClean="0"/>
              <a:pPr/>
              <a:t>21/10/2014</a:t>
            </a:fld>
            <a:endParaRPr lang="es-CR"/>
          </a:p>
        </p:txBody>
      </p:sp>
      <p:sp>
        <p:nvSpPr>
          <p:cNvPr id="4" name="3 Marcador de pie de página"/>
          <p:cNvSpPr>
            <a:spLocks noGrp="1"/>
          </p:cNvSpPr>
          <p:nvPr>
            <p:ph type="ftr" sz="quarter" idx="11"/>
          </p:nvPr>
        </p:nvSpPr>
        <p:spPr/>
        <p:txBody>
          <a:bodyPr/>
          <a:lstStyle/>
          <a:p>
            <a:endParaRPr lang="es-CR"/>
          </a:p>
        </p:txBody>
      </p:sp>
      <p:sp>
        <p:nvSpPr>
          <p:cNvPr id="5" name="4 Marcador de número de diapositiva"/>
          <p:cNvSpPr>
            <a:spLocks noGrp="1"/>
          </p:cNvSpPr>
          <p:nvPr>
            <p:ph type="sldNum" sz="quarter" idx="12"/>
          </p:nvPr>
        </p:nvSpPr>
        <p:spPr/>
        <p:txBody>
          <a:bodyPr/>
          <a:lstStyle/>
          <a:p>
            <a:fld id="{49AEB97B-D170-432B-86B7-C70256ED94CE}" type="slidenum">
              <a:rPr lang="es-CR" smtClean="0"/>
              <a:pPr/>
              <a:t>‹Nº›</a:t>
            </a:fld>
            <a:endParaRPr lang="es-CR"/>
          </a:p>
        </p:txBody>
      </p:sp>
    </p:spTree>
    <p:extLst>
      <p:ext uri="{BB962C8B-B14F-4D97-AF65-F5344CB8AC3E}">
        <p14:creationId xmlns="" xmlns:p14="http://schemas.microsoft.com/office/powerpoint/2010/main" val="862870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C93BBD5-1F7F-4B20-B22D-A940ED19EBC6}" type="datetimeFigureOut">
              <a:rPr lang="es-CR" smtClean="0"/>
              <a:pPr/>
              <a:t>21/10/2014</a:t>
            </a:fld>
            <a:endParaRPr lang="es-CR"/>
          </a:p>
        </p:txBody>
      </p:sp>
      <p:sp>
        <p:nvSpPr>
          <p:cNvPr id="3" name="2 Marcador de pie de página"/>
          <p:cNvSpPr>
            <a:spLocks noGrp="1"/>
          </p:cNvSpPr>
          <p:nvPr>
            <p:ph type="ftr" sz="quarter" idx="11"/>
          </p:nvPr>
        </p:nvSpPr>
        <p:spPr/>
        <p:txBody>
          <a:bodyPr/>
          <a:lstStyle/>
          <a:p>
            <a:endParaRPr lang="es-CR"/>
          </a:p>
        </p:txBody>
      </p:sp>
      <p:sp>
        <p:nvSpPr>
          <p:cNvPr id="4" name="3 Marcador de número de diapositiva"/>
          <p:cNvSpPr>
            <a:spLocks noGrp="1"/>
          </p:cNvSpPr>
          <p:nvPr>
            <p:ph type="sldNum" sz="quarter" idx="12"/>
          </p:nvPr>
        </p:nvSpPr>
        <p:spPr/>
        <p:txBody>
          <a:bodyPr/>
          <a:lstStyle/>
          <a:p>
            <a:fld id="{49AEB97B-D170-432B-86B7-C70256ED94CE}" type="slidenum">
              <a:rPr lang="es-CR" smtClean="0"/>
              <a:pPr/>
              <a:t>‹Nº›</a:t>
            </a:fld>
            <a:endParaRPr lang="es-CR"/>
          </a:p>
        </p:txBody>
      </p:sp>
    </p:spTree>
    <p:extLst>
      <p:ext uri="{BB962C8B-B14F-4D97-AF65-F5344CB8AC3E}">
        <p14:creationId xmlns="" xmlns:p14="http://schemas.microsoft.com/office/powerpoint/2010/main" val="3197442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C93BBD5-1F7F-4B20-B22D-A940ED19EBC6}" type="datetimeFigureOut">
              <a:rPr lang="es-CR" smtClean="0"/>
              <a:pPr/>
              <a:t>21/10/2014</a:t>
            </a:fld>
            <a:endParaRPr lang="es-CR"/>
          </a:p>
        </p:txBody>
      </p:sp>
      <p:sp>
        <p:nvSpPr>
          <p:cNvPr id="6" name="5 Marcador de pie de página"/>
          <p:cNvSpPr>
            <a:spLocks noGrp="1"/>
          </p:cNvSpPr>
          <p:nvPr>
            <p:ph type="ftr" sz="quarter" idx="11"/>
          </p:nvPr>
        </p:nvSpPr>
        <p:spPr/>
        <p:txBody>
          <a:bodyPr/>
          <a:lstStyle/>
          <a:p>
            <a:endParaRPr lang="es-CR"/>
          </a:p>
        </p:txBody>
      </p:sp>
      <p:sp>
        <p:nvSpPr>
          <p:cNvPr id="7" name="6 Marcador de número de diapositiva"/>
          <p:cNvSpPr>
            <a:spLocks noGrp="1"/>
          </p:cNvSpPr>
          <p:nvPr>
            <p:ph type="sldNum" sz="quarter" idx="12"/>
          </p:nvPr>
        </p:nvSpPr>
        <p:spPr/>
        <p:txBody>
          <a:bodyPr/>
          <a:lstStyle/>
          <a:p>
            <a:fld id="{49AEB97B-D170-432B-86B7-C70256ED94CE}" type="slidenum">
              <a:rPr lang="es-CR" smtClean="0"/>
              <a:pPr/>
              <a:t>‹Nº›</a:t>
            </a:fld>
            <a:endParaRPr lang="es-CR"/>
          </a:p>
        </p:txBody>
      </p:sp>
    </p:spTree>
    <p:extLst>
      <p:ext uri="{BB962C8B-B14F-4D97-AF65-F5344CB8AC3E}">
        <p14:creationId xmlns="" xmlns:p14="http://schemas.microsoft.com/office/powerpoint/2010/main" val="3977198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C93BBD5-1F7F-4B20-B22D-A940ED19EBC6}" type="datetimeFigureOut">
              <a:rPr lang="es-CR" smtClean="0"/>
              <a:pPr/>
              <a:t>21/10/2014</a:t>
            </a:fld>
            <a:endParaRPr lang="es-CR"/>
          </a:p>
        </p:txBody>
      </p:sp>
      <p:sp>
        <p:nvSpPr>
          <p:cNvPr id="6" name="5 Marcador de pie de página"/>
          <p:cNvSpPr>
            <a:spLocks noGrp="1"/>
          </p:cNvSpPr>
          <p:nvPr>
            <p:ph type="ftr" sz="quarter" idx="11"/>
          </p:nvPr>
        </p:nvSpPr>
        <p:spPr/>
        <p:txBody>
          <a:bodyPr/>
          <a:lstStyle/>
          <a:p>
            <a:endParaRPr lang="es-CR"/>
          </a:p>
        </p:txBody>
      </p:sp>
      <p:sp>
        <p:nvSpPr>
          <p:cNvPr id="7" name="6 Marcador de número de diapositiva"/>
          <p:cNvSpPr>
            <a:spLocks noGrp="1"/>
          </p:cNvSpPr>
          <p:nvPr>
            <p:ph type="sldNum" sz="quarter" idx="12"/>
          </p:nvPr>
        </p:nvSpPr>
        <p:spPr/>
        <p:txBody>
          <a:bodyPr/>
          <a:lstStyle/>
          <a:p>
            <a:fld id="{49AEB97B-D170-432B-86B7-C70256ED94CE}" type="slidenum">
              <a:rPr lang="es-CR" smtClean="0"/>
              <a:pPr/>
              <a:t>‹Nº›</a:t>
            </a:fld>
            <a:endParaRPr lang="es-CR"/>
          </a:p>
        </p:txBody>
      </p:sp>
    </p:spTree>
    <p:extLst>
      <p:ext uri="{BB962C8B-B14F-4D97-AF65-F5344CB8AC3E}">
        <p14:creationId xmlns="" xmlns:p14="http://schemas.microsoft.com/office/powerpoint/2010/main" val="1693285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srcRect/>
          <a:tile tx="0" ty="0" sx="100000" sy="100000" flip="none" algn="tl"/>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93BBD5-1F7F-4B20-B22D-A940ED19EBC6}" type="datetimeFigureOut">
              <a:rPr lang="es-CR" smtClean="0"/>
              <a:pPr/>
              <a:t>21/10/2014</a:t>
            </a:fld>
            <a:endParaRPr lang="es-C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AEB97B-D170-432B-86B7-C70256ED94CE}" type="slidenum">
              <a:rPr lang="es-CR" smtClean="0"/>
              <a:pPr/>
              <a:t>‹Nº›</a:t>
            </a:fld>
            <a:endParaRPr lang="es-CR"/>
          </a:p>
        </p:txBody>
      </p:sp>
    </p:spTree>
    <p:extLst>
      <p:ext uri="{BB962C8B-B14F-4D97-AF65-F5344CB8AC3E}">
        <p14:creationId xmlns="" xmlns:p14="http://schemas.microsoft.com/office/powerpoint/2010/main" val="17416215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jpeg"/><Relationship Id="rId1" Type="http://schemas.openxmlformats.org/officeDocument/2006/relationships/slideLayout" Target="../slideLayouts/slideLayout4.xml"/><Relationship Id="rId5" Type="http://schemas.microsoft.com/office/2007/relationships/hdphoto" Target="../media/hdphoto2.wdp"/><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6.xml"/><Relationship Id="rId4" Type="http://schemas.openxmlformats.org/officeDocument/2006/relationships/image" Target="../media/image31.jpeg"/></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74999"/>
            <a:ext cx="7772400" cy="1470025"/>
          </a:xfrm>
        </p:spPr>
        <p:txBody>
          <a:bodyPr/>
          <a:lstStyle/>
          <a:p>
            <a:r>
              <a:rPr lang="es-CR" dirty="0" smtClean="0">
                <a:solidFill>
                  <a:schemeClr val="bg1"/>
                </a:solidFill>
              </a:rPr>
              <a:t>Continuación Proyecto Casa</a:t>
            </a:r>
            <a:endParaRPr lang="es-CR" dirty="0">
              <a:solidFill>
                <a:schemeClr val="bg1"/>
              </a:solidFill>
            </a:endParaRPr>
          </a:p>
        </p:txBody>
      </p:sp>
      <p:sp>
        <p:nvSpPr>
          <p:cNvPr id="3" name="2 Subtítulo"/>
          <p:cNvSpPr>
            <a:spLocks noGrp="1"/>
          </p:cNvSpPr>
          <p:nvPr>
            <p:ph type="subTitle" idx="1"/>
          </p:nvPr>
        </p:nvSpPr>
        <p:spPr/>
        <p:txBody>
          <a:bodyPr/>
          <a:lstStyle/>
          <a:p>
            <a:r>
              <a:rPr lang="es-CR" dirty="0" smtClean="0">
                <a:solidFill>
                  <a:schemeClr val="accent2">
                    <a:lumMod val="40000"/>
                    <a:lumOff val="60000"/>
                  </a:schemeClr>
                </a:solidFill>
              </a:rPr>
              <a:t>8vo Reporte</a:t>
            </a:r>
          </a:p>
          <a:p>
            <a:endParaRPr lang="es-CR" dirty="0"/>
          </a:p>
        </p:txBody>
      </p:sp>
    </p:spTree>
    <p:extLst>
      <p:ext uri="{BB962C8B-B14F-4D97-AF65-F5344CB8AC3E}">
        <p14:creationId xmlns="" xmlns:p14="http://schemas.microsoft.com/office/powerpoint/2010/main" val="13427339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R" dirty="0" err="1">
                <a:solidFill>
                  <a:schemeClr val="bg1"/>
                </a:solidFill>
              </a:rPr>
              <a:t>Lombricultura</a:t>
            </a:r>
            <a:endParaRPr lang="es-CR" dirty="0">
              <a:solidFill>
                <a:schemeClr val="bg1"/>
              </a:solidFill>
            </a:endParaRPr>
          </a:p>
        </p:txBody>
      </p:sp>
      <p:sp>
        <p:nvSpPr>
          <p:cNvPr id="3" name="2 Marcador de contenido"/>
          <p:cNvSpPr>
            <a:spLocks noGrp="1"/>
          </p:cNvSpPr>
          <p:nvPr>
            <p:ph sz="half" idx="1"/>
          </p:nvPr>
        </p:nvSpPr>
        <p:spPr/>
        <p:txBody>
          <a:bodyPr>
            <a:normAutofit fontScale="85000" lnSpcReduction="10000"/>
          </a:bodyPr>
          <a:lstStyle/>
          <a:p>
            <a:pPr marL="0" indent="0">
              <a:buNone/>
            </a:pPr>
            <a:r>
              <a:rPr lang="es-CR" dirty="0" smtClean="0">
                <a:solidFill>
                  <a:schemeClr val="bg1"/>
                </a:solidFill>
              </a:rPr>
              <a:t>Pensé que un tubo de plástico partido a la mitad podría crear un túnel en el medio del barril, que permitiera que el agua filtrase y corriese hacia el tubo de drenaje.</a:t>
            </a:r>
          </a:p>
          <a:p>
            <a:pPr marL="0" indent="0">
              <a:buNone/>
            </a:pPr>
            <a:r>
              <a:rPr lang="es-CR" b="1" u="sng" dirty="0" smtClean="0">
                <a:solidFill>
                  <a:schemeClr val="bg1"/>
                </a:solidFill>
              </a:rPr>
              <a:t>Resultados:</a:t>
            </a:r>
          </a:p>
          <a:p>
            <a:r>
              <a:rPr lang="es-CR" dirty="0" smtClean="0">
                <a:solidFill>
                  <a:schemeClr val="bg1"/>
                </a:solidFill>
              </a:rPr>
              <a:t>Excelentes, había puesto el tubo con unos pedazos de malla en los extremos para impedir el paso directo de tierra; y el agua drenaba perfectamente. </a:t>
            </a:r>
            <a:r>
              <a:rPr lang="es-CR" dirty="0" smtClean="0">
                <a:solidFill>
                  <a:schemeClr val="bg1"/>
                </a:solidFill>
                <a:sym typeface="Wingdings" pitchFamily="2" charset="2"/>
              </a:rPr>
              <a:t></a:t>
            </a:r>
            <a:endParaRPr lang="es-CR" dirty="0">
              <a:solidFill>
                <a:schemeClr val="bg1"/>
              </a:solidFill>
            </a:endParaRPr>
          </a:p>
        </p:txBody>
      </p:sp>
      <p:pic>
        <p:nvPicPr>
          <p:cNvPr id="6" name="5 Imagen"/>
          <p:cNvPicPr>
            <a:picLocks noChangeAspect="1"/>
          </p:cNvPicPr>
          <p:nvPr/>
        </p:nvPicPr>
        <p:blipFill>
          <a:blip r:embed="rId2" cstate="email">
            <a:extLst>
              <a:ext uri="{BEBA8EAE-BF5A-486C-A8C5-ECC9F3942E4B}">
                <a14:imgProps xmlns="" xmlns:a14="http://schemas.microsoft.com/office/drawing/2010/main">
                  <a14:imgLayer r:embed="rId3">
                    <a14:imgEffect>
                      <a14:brightnessContrast bright="36000"/>
                    </a14:imgEffect>
                  </a14:imgLayer>
                </a14:imgProps>
              </a:ext>
              <a:ext uri="{28A0092B-C50C-407E-A947-70E740481C1C}">
                <a14:useLocalDpi xmlns="" xmlns:a14="http://schemas.microsoft.com/office/drawing/2010/main" val="0"/>
              </a:ext>
            </a:extLst>
          </a:blip>
          <a:stretch>
            <a:fillRect/>
          </a:stretch>
        </p:blipFill>
        <p:spPr>
          <a:xfrm>
            <a:off x="4895527" y="1166556"/>
            <a:ext cx="4248472" cy="5664629"/>
          </a:xfrm>
          <a:prstGeom prst="rect">
            <a:avLst/>
          </a:prstGeom>
        </p:spPr>
      </p:pic>
      <p:pic>
        <p:nvPicPr>
          <p:cNvPr id="5" name="4 Imagen"/>
          <p:cNvPicPr>
            <a:picLocks noChangeAspect="1"/>
          </p:cNvPicPr>
          <p:nvPr/>
        </p:nvPicPr>
        <p:blipFill>
          <a:blip r:embed="rId4" cstate="email">
            <a:extLst>
              <a:ext uri="{BEBA8EAE-BF5A-486C-A8C5-ECC9F3942E4B}">
                <a14:imgProps xmlns="" xmlns:a14="http://schemas.microsoft.com/office/drawing/2010/main">
                  <a14:imgLayer r:embed="rId5">
                    <a14:imgEffect>
                      <a14:brightnessContrast bright="34000"/>
                    </a14:imgEffect>
                  </a14:imgLayer>
                </a14:imgProps>
              </a:ext>
              <a:ext uri="{28A0092B-C50C-407E-A947-70E740481C1C}">
                <a14:useLocalDpi xmlns="" xmlns:a14="http://schemas.microsoft.com/office/drawing/2010/main" val="0"/>
              </a:ext>
            </a:extLst>
          </a:blip>
          <a:stretch>
            <a:fillRect/>
          </a:stretch>
        </p:blipFill>
        <p:spPr>
          <a:xfrm>
            <a:off x="7242136" y="29087"/>
            <a:ext cx="1901863" cy="2535817"/>
          </a:xfrm>
          <a:prstGeom prst="rect">
            <a:avLst/>
          </a:prstGeom>
        </p:spPr>
      </p:pic>
    </p:spTree>
    <p:extLst>
      <p:ext uri="{BB962C8B-B14F-4D97-AF65-F5344CB8AC3E}">
        <p14:creationId xmlns="" xmlns:p14="http://schemas.microsoft.com/office/powerpoint/2010/main" val="25821036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R" dirty="0" err="1">
                <a:solidFill>
                  <a:schemeClr val="bg1"/>
                </a:solidFill>
              </a:rPr>
              <a:t>Lombricultura</a:t>
            </a:r>
            <a:endParaRPr lang="es-CR" dirty="0">
              <a:solidFill>
                <a:schemeClr val="bg1"/>
              </a:solidFill>
            </a:endParaRPr>
          </a:p>
        </p:txBody>
      </p:sp>
      <p:sp>
        <p:nvSpPr>
          <p:cNvPr id="3" name="2 Marcador de contenido"/>
          <p:cNvSpPr>
            <a:spLocks noGrp="1"/>
          </p:cNvSpPr>
          <p:nvPr>
            <p:ph sz="half" idx="1"/>
          </p:nvPr>
        </p:nvSpPr>
        <p:spPr/>
        <p:txBody>
          <a:bodyPr>
            <a:normAutofit fontScale="85000" lnSpcReduction="10000"/>
          </a:bodyPr>
          <a:lstStyle/>
          <a:p>
            <a:pPr marL="0" indent="0">
              <a:buNone/>
            </a:pPr>
            <a:r>
              <a:rPr lang="es-CR" dirty="0" smtClean="0">
                <a:solidFill>
                  <a:schemeClr val="bg1"/>
                </a:solidFill>
              </a:rPr>
              <a:t>Para entonces el problema había quedado en el olvido, pero la población de lombrices había sufrido grandes pérdidas.</a:t>
            </a:r>
          </a:p>
          <a:p>
            <a:pPr marL="0" indent="0">
              <a:buNone/>
            </a:pPr>
            <a:r>
              <a:rPr lang="es-CR" dirty="0" smtClean="0">
                <a:solidFill>
                  <a:schemeClr val="bg1"/>
                </a:solidFill>
              </a:rPr>
              <a:t>Las constantes inundaciones y los estresantes traslados las  habían terminado casi por extinguir de la cama.</a:t>
            </a:r>
          </a:p>
          <a:p>
            <a:pPr marL="0" indent="0">
              <a:buNone/>
            </a:pPr>
            <a:r>
              <a:rPr lang="es-CR" dirty="0" smtClean="0">
                <a:solidFill>
                  <a:schemeClr val="bg1"/>
                </a:solidFill>
              </a:rPr>
              <a:t>Acudí a una amiga japonesa que también tiene, para que me regalara un poco para darle un empujón a la población.</a:t>
            </a:r>
            <a:endParaRPr lang="es-CR" dirty="0">
              <a:solidFill>
                <a:schemeClr val="bg1"/>
              </a:solidFill>
            </a:endParaRPr>
          </a:p>
        </p:txBody>
      </p:sp>
      <p:sp>
        <p:nvSpPr>
          <p:cNvPr id="4" name="3 Marcador de contenido"/>
          <p:cNvSpPr>
            <a:spLocks noGrp="1"/>
          </p:cNvSpPr>
          <p:nvPr>
            <p:ph sz="half" idx="2"/>
          </p:nvPr>
        </p:nvSpPr>
        <p:spPr>
          <a:xfrm>
            <a:off x="4572000" y="1484784"/>
            <a:ext cx="4350172" cy="4525963"/>
          </a:xfrm>
        </p:spPr>
        <p:txBody>
          <a:bodyPr>
            <a:normAutofit fontScale="85000" lnSpcReduction="10000"/>
          </a:bodyPr>
          <a:lstStyle/>
          <a:p>
            <a:pPr marL="0" indent="0">
              <a:buNone/>
            </a:pPr>
            <a:r>
              <a:rPr lang="es-CR" dirty="0" smtClean="0">
                <a:solidFill>
                  <a:schemeClr val="bg1"/>
                </a:solidFill>
              </a:rPr>
              <a:t>Bueno, ya para entonces habían trascurrido varias semanas y sólo había que esperar a ver cómo reaccionaba la nueva población.</a:t>
            </a:r>
          </a:p>
          <a:p>
            <a:pPr marL="0" indent="0">
              <a:buNone/>
            </a:pPr>
            <a:r>
              <a:rPr lang="es-CR" dirty="0" smtClean="0">
                <a:solidFill>
                  <a:schemeClr val="bg1"/>
                </a:solidFill>
              </a:rPr>
              <a:t>Para entonces, estaba usando sólo un barril para las lombrices y el otro lo usaba para captar agua llovida.</a:t>
            </a:r>
            <a:endParaRPr lang="es-CR" dirty="0">
              <a:solidFill>
                <a:schemeClr val="bg1"/>
              </a:solidFill>
            </a:endParaRPr>
          </a:p>
        </p:txBody>
      </p:sp>
      <p:pic>
        <p:nvPicPr>
          <p:cNvPr id="5" name="4 Imagen"/>
          <p:cNvPicPr>
            <a:picLocks noChangeAspect="1"/>
          </p:cNvPicPr>
          <p:nvPr/>
        </p:nvPicPr>
        <p:blipFill>
          <a:blip r:embed="rId2" cstate="email">
            <a:extLst>
              <a:ext uri="{28A0092B-C50C-407E-A947-70E740481C1C}">
                <a14:useLocalDpi xmlns="" xmlns:a14="http://schemas.microsoft.com/office/drawing/2010/main" val="0"/>
              </a:ext>
            </a:extLst>
          </a:blip>
          <a:stretch>
            <a:fillRect/>
          </a:stretch>
        </p:blipFill>
        <p:spPr>
          <a:xfrm>
            <a:off x="4721820" y="4365104"/>
            <a:ext cx="4422180" cy="2492896"/>
          </a:xfrm>
          <a:prstGeom prst="rect">
            <a:avLst/>
          </a:prstGeom>
        </p:spPr>
      </p:pic>
    </p:spTree>
    <p:extLst>
      <p:ext uri="{BB962C8B-B14F-4D97-AF65-F5344CB8AC3E}">
        <p14:creationId xmlns="" xmlns:p14="http://schemas.microsoft.com/office/powerpoint/2010/main" val="5124448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8229600" cy="1143000"/>
          </a:xfrm>
        </p:spPr>
        <p:txBody>
          <a:bodyPr/>
          <a:lstStyle/>
          <a:p>
            <a:r>
              <a:rPr lang="es-CR" dirty="0" err="1">
                <a:solidFill>
                  <a:schemeClr val="bg1"/>
                </a:solidFill>
              </a:rPr>
              <a:t>Lombricultura</a:t>
            </a:r>
            <a:endParaRPr lang="es-CR" dirty="0">
              <a:solidFill>
                <a:schemeClr val="bg1"/>
              </a:solidFill>
            </a:endParaRPr>
          </a:p>
        </p:txBody>
      </p:sp>
      <p:pic>
        <p:nvPicPr>
          <p:cNvPr id="4" name="3 Marcador de contenido"/>
          <p:cNvPicPr>
            <a:picLocks noGrp="1" noChangeAspect="1"/>
          </p:cNvPicPr>
          <p:nvPr>
            <p:ph idx="1"/>
          </p:nvPr>
        </p:nvPicPr>
        <p:blipFill>
          <a:blip r:embed="rId2" cstate="email">
            <a:extLst>
              <a:ext uri="{28A0092B-C50C-407E-A947-70E740481C1C}">
                <a14:useLocalDpi xmlns="" xmlns:a14="http://schemas.microsoft.com/office/drawing/2010/main" val="0"/>
              </a:ext>
            </a:extLst>
          </a:blip>
          <a:stretch>
            <a:fillRect/>
          </a:stretch>
        </p:blipFill>
        <p:spPr>
          <a:xfrm>
            <a:off x="0" y="980728"/>
            <a:ext cx="6046603" cy="3401214"/>
          </a:xfrm>
        </p:spPr>
      </p:pic>
      <p:sp>
        <p:nvSpPr>
          <p:cNvPr id="5" name="4 CuadroTexto"/>
          <p:cNvSpPr txBox="1"/>
          <p:nvPr/>
        </p:nvSpPr>
        <p:spPr>
          <a:xfrm>
            <a:off x="467544" y="3573016"/>
            <a:ext cx="1800200" cy="369332"/>
          </a:xfrm>
          <a:prstGeom prst="rect">
            <a:avLst/>
          </a:prstGeom>
          <a:noFill/>
        </p:spPr>
        <p:txBody>
          <a:bodyPr wrap="square" rtlCol="0">
            <a:spAutoFit/>
          </a:bodyPr>
          <a:lstStyle/>
          <a:p>
            <a:r>
              <a:rPr lang="es-CR" dirty="0" smtClean="0">
                <a:solidFill>
                  <a:schemeClr val="bg1"/>
                </a:solidFill>
              </a:rPr>
              <a:t>Agua llovida</a:t>
            </a:r>
            <a:endParaRPr lang="es-CR" dirty="0">
              <a:solidFill>
                <a:schemeClr val="bg1"/>
              </a:solidFill>
            </a:endParaRPr>
          </a:p>
        </p:txBody>
      </p:sp>
      <p:sp>
        <p:nvSpPr>
          <p:cNvPr id="6" name="5 CuadroTexto"/>
          <p:cNvSpPr txBox="1"/>
          <p:nvPr/>
        </p:nvSpPr>
        <p:spPr>
          <a:xfrm>
            <a:off x="3673462" y="3605998"/>
            <a:ext cx="1296144" cy="369332"/>
          </a:xfrm>
          <a:prstGeom prst="rect">
            <a:avLst/>
          </a:prstGeom>
          <a:noFill/>
        </p:spPr>
        <p:txBody>
          <a:bodyPr wrap="square" rtlCol="0">
            <a:spAutoFit/>
          </a:bodyPr>
          <a:lstStyle/>
          <a:p>
            <a:r>
              <a:rPr lang="es-CR" dirty="0" smtClean="0">
                <a:solidFill>
                  <a:schemeClr val="bg1"/>
                </a:solidFill>
              </a:rPr>
              <a:t>Lixiviado</a:t>
            </a:r>
            <a:endParaRPr lang="es-CR" dirty="0">
              <a:solidFill>
                <a:schemeClr val="bg1"/>
              </a:solidFill>
            </a:endParaRPr>
          </a:p>
        </p:txBody>
      </p:sp>
      <p:sp>
        <p:nvSpPr>
          <p:cNvPr id="7" name="6 CuadroTexto"/>
          <p:cNvSpPr txBox="1"/>
          <p:nvPr/>
        </p:nvSpPr>
        <p:spPr>
          <a:xfrm>
            <a:off x="6156176" y="1052736"/>
            <a:ext cx="2987824" cy="3416320"/>
          </a:xfrm>
          <a:prstGeom prst="rect">
            <a:avLst/>
          </a:prstGeom>
          <a:noFill/>
        </p:spPr>
        <p:txBody>
          <a:bodyPr wrap="square" rtlCol="0">
            <a:spAutoFit/>
          </a:bodyPr>
          <a:lstStyle/>
          <a:p>
            <a:r>
              <a:rPr lang="es-CR" dirty="0" smtClean="0">
                <a:solidFill>
                  <a:schemeClr val="bg1"/>
                </a:solidFill>
              </a:rPr>
              <a:t>Como empezaba invierno,  capté bastante agua, suficiente para regar las plantas que estaban debajo del techo y para las lombrices también.</a:t>
            </a:r>
          </a:p>
          <a:p>
            <a:r>
              <a:rPr lang="es-CR" dirty="0" smtClean="0">
                <a:solidFill>
                  <a:schemeClr val="bg1"/>
                </a:solidFill>
              </a:rPr>
              <a:t>Noté también que el lixiviado olía muy mal y su aspecto era color café. Contrario al verdadero lixiviado que es negro y no tiene ningún olor.</a:t>
            </a:r>
          </a:p>
          <a:p>
            <a:r>
              <a:rPr lang="es-CR" dirty="0" smtClean="0">
                <a:solidFill>
                  <a:schemeClr val="bg1"/>
                </a:solidFill>
              </a:rPr>
              <a:t> </a:t>
            </a:r>
            <a:endParaRPr lang="es-CR" dirty="0">
              <a:solidFill>
                <a:schemeClr val="bg1"/>
              </a:solidFill>
            </a:endParaRPr>
          </a:p>
        </p:txBody>
      </p:sp>
      <p:sp>
        <p:nvSpPr>
          <p:cNvPr id="9" name="8 CuadroTexto"/>
          <p:cNvSpPr txBox="1"/>
          <p:nvPr/>
        </p:nvSpPr>
        <p:spPr>
          <a:xfrm>
            <a:off x="251520" y="4469056"/>
            <a:ext cx="8568952" cy="2308324"/>
          </a:xfrm>
          <a:prstGeom prst="rect">
            <a:avLst/>
          </a:prstGeom>
          <a:noFill/>
        </p:spPr>
        <p:txBody>
          <a:bodyPr wrap="square" rtlCol="0">
            <a:spAutoFit/>
          </a:bodyPr>
          <a:lstStyle/>
          <a:p>
            <a:r>
              <a:rPr lang="es-CR" dirty="0" smtClean="0">
                <a:solidFill>
                  <a:schemeClr val="bg1"/>
                </a:solidFill>
              </a:rPr>
              <a:t>Han pasado varios meses y la población se ve saludable y ha crecido bastante. El agua café y maloliente no la seguí colectando. Pero me he mantenido atento alimentándolas y observando el drenaje. Porque puede ser que no esté saliendo lixiviado de calidad, porque no hay suficiente humus maduro y/o estoy echándoles demasiada agua. Sigo observando.</a:t>
            </a:r>
          </a:p>
          <a:p>
            <a:r>
              <a:rPr lang="es-CR" dirty="0" smtClean="0">
                <a:solidFill>
                  <a:schemeClr val="bg1"/>
                </a:solidFill>
              </a:rPr>
              <a:t>Otro cambio que surgió  fue que ahora uso una sábana vieja para cubrir los barriles, así evito que las moscas pongan sus larvas . La verdad ésta vez no me funcionó la gruesa capa de «</a:t>
            </a:r>
            <a:r>
              <a:rPr lang="es-CR" dirty="0" err="1" smtClean="0">
                <a:solidFill>
                  <a:schemeClr val="bg1"/>
                </a:solidFill>
              </a:rPr>
              <a:t>mulch</a:t>
            </a:r>
            <a:r>
              <a:rPr lang="es-CR" dirty="0" smtClean="0">
                <a:solidFill>
                  <a:schemeClr val="bg1"/>
                </a:solidFill>
              </a:rPr>
              <a:t>» que ponía antes para evitarlas.</a:t>
            </a:r>
            <a:endParaRPr lang="es-CR" dirty="0">
              <a:solidFill>
                <a:schemeClr val="bg1"/>
              </a:solidFill>
            </a:endParaRPr>
          </a:p>
        </p:txBody>
      </p:sp>
    </p:spTree>
    <p:extLst>
      <p:ext uri="{BB962C8B-B14F-4D97-AF65-F5344CB8AC3E}">
        <p14:creationId xmlns="" xmlns:p14="http://schemas.microsoft.com/office/powerpoint/2010/main" val="4687534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R" dirty="0" err="1">
                <a:solidFill>
                  <a:schemeClr val="bg1"/>
                </a:solidFill>
              </a:rPr>
              <a:t>Lombricultura</a:t>
            </a:r>
            <a:endParaRPr lang="es-CR" dirty="0">
              <a:solidFill>
                <a:schemeClr val="bg1"/>
              </a:solidFill>
            </a:endParaRPr>
          </a:p>
        </p:txBody>
      </p:sp>
      <p:sp>
        <p:nvSpPr>
          <p:cNvPr id="3" name="2 Marcador de contenido"/>
          <p:cNvSpPr>
            <a:spLocks noGrp="1"/>
          </p:cNvSpPr>
          <p:nvPr>
            <p:ph idx="1"/>
          </p:nvPr>
        </p:nvSpPr>
        <p:spPr>
          <a:xfrm>
            <a:off x="457200" y="1412776"/>
            <a:ext cx="8229600" cy="2731422"/>
          </a:xfrm>
        </p:spPr>
        <p:txBody>
          <a:bodyPr>
            <a:normAutofit fontScale="55000" lnSpcReduction="20000"/>
          </a:bodyPr>
          <a:lstStyle/>
          <a:p>
            <a:pPr marL="0" indent="0">
              <a:buNone/>
            </a:pPr>
            <a:r>
              <a:rPr lang="es-CR" b="1" u="sng" dirty="0" smtClean="0">
                <a:solidFill>
                  <a:schemeClr val="bg1"/>
                </a:solidFill>
              </a:rPr>
              <a:t>Beneficios obtenidos:</a:t>
            </a:r>
          </a:p>
          <a:p>
            <a:pPr marL="0" indent="0">
              <a:buNone/>
            </a:pPr>
            <a:r>
              <a:rPr lang="es-CR" dirty="0" smtClean="0">
                <a:solidFill>
                  <a:schemeClr val="bg1"/>
                </a:solidFill>
              </a:rPr>
              <a:t>Durante el paso de éstos meses he sacado aproximadamente 2kilos de materia en descomposición junto con lombrices para la venta. ---» 5 000 colones </a:t>
            </a:r>
            <a:r>
              <a:rPr lang="es-CR" dirty="0" smtClean="0">
                <a:solidFill>
                  <a:schemeClr val="bg1"/>
                </a:solidFill>
                <a:sym typeface="Wingdings" pitchFamily="2" charset="2"/>
              </a:rPr>
              <a:t></a:t>
            </a:r>
          </a:p>
          <a:p>
            <a:pPr marL="0" indent="0">
              <a:buNone/>
            </a:pPr>
            <a:r>
              <a:rPr lang="es-CR" dirty="0" smtClean="0">
                <a:solidFill>
                  <a:schemeClr val="bg1"/>
                </a:solidFill>
                <a:sym typeface="Wingdings" pitchFamily="2" charset="2"/>
              </a:rPr>
              <a:t>Y 2 kilos para un taller que hice con una amiga.</a:t>
            </a:r>
            <a:endParaRPr lang="es-CR" dirty="0" smtClean="0">
              <a:solidFill>
                <a:schemeClr val="bg1"/>
              </a:solidFill>
            </a:endParaRPr>
          </a:p>
          <a:p>
            <a:pPr marL="0" indent="0">
              <a:buNone/>
            </a:pPr>
            <a:r>
              <a:rPr lang="es-CR" b="1" u="sng" dirty="0" smtClean="0">
                <a:solidFill>
                  <a:schemeClr val="bg1"/>
                </a:solidFill>
              </a:rPr>
              <a:t>Próximos pasos:</a:t>
            </a:r>
          </a:p>
          <a:p>
            <a:pPr marL="0" indent="0">
              <a:buNone/>
            </a:pPr>
            <a:r>
              <a:rPr lang="es-CR" dirty="0" smtClean="0">
                <a:solidFill>
                  <a:schemeClr val="bg1"/>
                </a:solidFill>
              </a:rPr>
              <a:t>Voy a conseguir un saco de tierra del barrio y voy a cortar algunas hierbas para ir </a:t>
            </a:r>
            <a:r>
              <a:rPr lang="es-CR" dirty="0" err="1" smtClean="0">
                <a:solidFill>
                  <a:schemeClr val="bg1"/>
                </a:solidFill>
              </a:rPr>
              <a:t>compostando</a:t>
            </a:r>
            <a:r>
              <a:rPr lang="es-CR" dirty="0" smtClean="0">
                <a:solidFill>
                  <a:schemeClr val="bg1"/>
                </a:solidFill>
              </a:rPr>
              <a:t> los nuevos recursos orgánicos que produzca la casa en el segundo barril, así le doy tiempo al primer barril para que madure. Después con el tiempo paso un poco de lombrices del barril lleno al otro y le damos un buen inicio a la siguiente población.</a:t>
            </a:r>
            <a:endParaRPr lang="es-CR" dirty="0">
              <a:solidFill>
                <a:schemeClr val="bg1"/>
              </a:solidFill>
            </a:endParaRPr>
          </a:p>
        </p:txBody>
      </p:sp>
      <p:pic>
        <p:nvPicPr>
          <p:cNvPr id="4" name="3 Imagen"/>
          <p:cNvPicPr>
            <a:picLocks noChangeAspect="1"/>
          </p:cNvPicPr>
          <p:nvPr/>
        </p:nvPicPr>
        <p:blipFill>
          <a:blip r:embed="rId2" cstate="email">
            <a:extLst>
              <a:ext uri="{28A0092B-C50C-407E-A947-70E740481C1C}">
                <a14:useLocalDpi xmlns="" xmlns:a14="http://schemas.microsoft.com/office/drawing/2010/main" val="0"/>
              </a:ext>
            </a:extLst>
          </a:blip>
          <a:stretch>
            <a:fillRect/>
          </a:stretch>
        </p:blipFill>
        <p:spPr>
          <a:xfrm>
            <a:off x="2195736" y="3726809"/>
            <a:ext cx="5583942" cy="3140968"/>
          </a:xfrm>
          <a:prstGeom prst="rect">
            <a:avLst/>
          </a:prstGeom>
        </p:spPr>
      </p:pic>
    </p:spTree>
    <p:extLst>
      <p:ext uri="{BB962C8B-B14F-4D97-AF65-F5344CB8AC3E}">
        <p14:creationId xmlns="" xmlns:p14="http://schemas.microsoft.com/office/powerpoint/2010/main" val="8646058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36712" y="-34402"/>
            <a:ext cx="8229600" cy="1143000"/>
          </a:xfrm>
        </p:spPr>
        <p:txBody>
          <a:bodyPr/>
          <a:lstStyle/>
          <a:p>
            <a:r>
              <a:rPr lang="es-CR" dirty="0" err="1">
                <a:solidFill>
                  <a:schemeClr val="bg1"/>
                </a:solidFill>
              </a:rPr>
              <a:t>Lombricultura</a:t>
            </a:r>
            <a:endParaRPr lang="es-CR" dirty="0"/>
          </a:p>
        </p:txBody>
      </p:sp>
      <p:sp>
        <p:nvSpPr>
          <p:cNvPr id="4" name="3 CuadroTexto"/>
          <p:cNvSpPr txBox="1"/>
          <p:nvPr/>
        </p:nvSpPr>
        <p:spPr>
          <a:xfrm>
            <a:off x="370911" y="1017602"/>
            <a:ext cx="3384376" cy="1200329"/>
          </a:xfrm>
          <a:prstGeom prst="rect">
            <a:avLst/>
          </a:prstGeom>
          <a:noFill/>
        </p:spPr>
        <p:txBody>
          <a:bodyPr wrap="square" rtlCol="0">
            <a:spAutoFit/>
          </a:bodyPr>
          <a:lstStyle/>
          <a:p>
            <a:r>
              <a:rPr lang="es-CR" dirty="0" smtClean="0">
                <a:solidFill>
                  <a:schemeClr val="bg1"/>
                </a:solidFill>
              </a:rPr>
              <a:t>Estamos en verano ahora, y por fin puedo ver realizada la idea que tuve al principio con la </a:t>
            </a:r>
            <a:r>
              <a:rPr lang="es-CR" dirty="0" err="1" smtClean="0">
                <a:solidFill>
                  <a:schemeClr val="bg1"/>
                </a:solidFill>
              </a:rPr>
              <a:t>lombricultura</a:t>
            </a:r>
            <a:r>
              <a:rPr lang="es-CR" dirty="0" smtClean="0">
                <a:solidFill>
                  <a:schemeClr val="bg1"/>
                </a:solidFill>
              </a:rPr>
              <a:t>.</a:t>
            </a:r>
            <a:endParaRPr lang="es-CR" dirty="0">
              <a:solidFill>
                <a:schemeClr val="bg1"/>
              </a:solidFill>
            </a:endParaRPr>
          </a:p>
        </p:txBody>
      </p:sp>
      <p:pic>
        <p:nvPicPr>
          <p:cNvPr id="5" name="4 Imagen"/>
          <p:cNvPicPr>
            <a:picLocks noChangeAspect="1"/>
          </p:cNvPicPr>
          <p:nvPr/>
        </p:nvPicPr>
        <p:blipFill>
          <a:blip r:embed="rId2" cstate="email">
            <a:extLst>
              <a:ext uri="{28A0092B-C50C-407E-A947-70E740481C1C}">
                <a14:useLocalDpi xmlns="" xmlns:a14="http://schemas.microsoft.com/office/drawing/2010/main" val="0"/>
              </a:ext>
            </a:extLst>
          </a:blip>
          <a:stretch>
            <a:fillRect/>
          </a:stretch>
        </p:blipFill>
        <p:spPr>
          <a:xfrm>
            <a:off x="-8317" y="2629169"/>
            <a:ext cx="3212165" cy="4282887"/>
          </a:xfrm>
          <a:prstGeom prst="rect">
            <a:avLst/>
          </a:prstGeom>
        </p:spPr>
      </p:pic>
      <p:pic>
        <p:nvPicPr>
          <p:cNvPr id="6" name="5 Imagen"/>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3175383" y="2443098"/>
            <a:ext cx="5968617" cy="4476463"/>
          </a:xfrm>
          <a:prstGeom prst="rect">
            <a:avLst/>
          </a:prstGeom>
        </p:spPr>
      </p:pic>
      <p:sp>
        <p:nvSpPr>
          <p:cNvPr id="7" name="6 CuadroTexto"/>
          <p:cNvSpPr txBox="1"/>
          <p:nvPr/>
        </p:nvSpPr>
        <p:spPr>
          <a:xfrm>
            <a:off x="3995936" y="463605"/>
            <a:ext cx="5220072" cy="2031325"/>
          </a:xfrm>
          <a:prstGeom prst="rect">
            <a:avLst/>
          </a:prstGeom>
          <a:noFill/>
        </p:spPr>
        <p:txBody>
          <a:bodyPr wrap="square" rtlCol="0">
            <a:spAutoFit/>
          </a:bodyPr>
          <a:lstStyle/>
          <a:p>
            <a:r>
              <a:rPr lang="es-CR" dirty="0" smtClean="0">
                <a:solidFill>
                  <a:schemeClr val="bg1"/>
                </a:solidFill>
              </a:rPr>
              <a:t>Plantas pequeñas creciendo sobre la cama de cultivo de lombrices, que recibe el agua que drena de los </a:t>
            </a:r>
            <a:r>
              <a:rPr lang="es-CR" dirty="0" err="1" smtClean="0">
                <a:solidFill>
                  <a:schemeClr val="bg1"/>
                </a:solidFill>
              </a:rPr>
              <a:t>tetrapak</a:t>
            </a:r>
            <a:r>
              <a:rPr lang="es-CR" dirty="0" smtClean="0">
                <a:solidFill>
                  <a:schemeClr val="bg1"/>
                </a:solidFill>
              </a:rPr>
              <a:t> con plantas, las cuales a su vez se nutren con el lixiviado de lombriz, que finalmente no huele a nada y su color es cada día más negruzco. ¡El humus está empezando a madurar y la nueva cama está dando sus primero pasos!</a:t>
            </a:r>
            <a:endParaRPr lang="es-CR" dirty="0">
              <a:solidFill>
                <a:schemeClr val="bg1"/>
              </a:solidFill>
            </a:endParaRPr>
          </a:p>
        </p:txBody>
      </p:sp>
    </p:spTree>
    <p:extLst>
      <p:ext uri="{BB962C8B-B14F-4D97-AF65-F5344CB8AC3E}">
        <p14:creationId xmlns="" xmlns:p14="http://schemas.microsoft.com/office/powerpoint/2010/main" val="1110243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R" dirty="0" smtClean="0">
                <a:solidFill>
                  <a:schemeClr val="bg1"/>
                </a:solidFill>
              </a:rPr>
              <a:t>Plantas</a:t>
            </a:r>
            <a:endParaRPr lang="es-CR" dirty="0">
              <a:solidFill>
                <a:schemeClr val="bg1"/>
              </a:solidFill>
            </a:endParaRPr>
          </a:p>
        </p:txBody>
      </p:sp>
      <p:pic>
        <p:nvPicPr>
          <p:cNvPr id="5" name="4 Marcador de contenido"/>
          <p:cNvPicPr>
            <a:picLocks noGrp="1" noChangeAspect="1"/>
          </p:cNvPicPr>
          <p:nvPr>
            <p:ph sz="half" idx="1"/>
          </p:nvPr>
        </p:nvPicPr>
        <p:blipFill>
          <a:blip r:embed="rId2" cstate="email">
            <a:extLst>
              <a:ext uri="{28A0092B-C50C-407E-A947-70E740481C1C}">
                <a14:useLocalDpi xmlns="" xmlns:a14="http://schemas.microsoft.com/office/drawing/2010/main" val="0"/>
              </a:ext>
            </a:extLst>
          </a:blip>
          <a:stretch>
            <a:fillRect/>
          </a:stretch>
        </p:blipFill>
        <p:spPr>
          <a:xfrm>
            <a:off x="6012160" y="1290285"/>
            <a:ext cx="3131840" cy="5567716"/>
          </a:xfrm>
        </p:spPr>
      </p:pic>
      <p:pic>
        <p:nvPicPr>
          <p:cNvPr id="7" name="6 Imagen"/>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0" y="1302388"/>
            <a:ext cx="3131840" cy="5555612"/>
          </a:xfrm>
          <a:prstGeom prst="rect">
            <a:avLst/>
          </a:prstGeom>
        </p:spPr>
      </p:pic>
      <p:sp>
        <p:nvSpPr>
          <p:cNvPr id="8" name="7 CuadroTexto"/>
          <p:cNvSpPr txBox="1"/>
          <p:nvPr/>
        </p:nvSpPr>
        <p:spPr>
          <a:xfrm>
            <a:off x="3203848" y="1302388"/>
            <a:ext cx="2736304" cy="5509200"/>
          </a:xfrm>
          <a:prstGeom prst="rect">
            <a:avLst/>
          </a:prstGeom>
          <a:noFill/>
        </p:spPr>
        <p:txBody>
          <a:bodyPr wrap="square" rtlCol="0">
            <a:spAutoFit/>
          </a:bodyPr>
          <a:lstStyle/>
          <a:p>
            <a:r>
              <a:rPr lang="es-CR" sz="1600" dirty="0" smtClean="0">
                <a:solidFill>
                  <a:schemeClr val="bg1"/>
                </a:solidFill>
              </a:rPr>
              <a:t>La imagen de mi ventana ha cambiado significativamente. Las plantas que estaban creciendo todas las llevé al huerto de Sofía, mi amiga.</a:t>
            </a:r>
          </a:p>
          <a:p>
            <a:r>
              <a:rPr lang="es-CR" sz="1600" dirty="0" smtClean="0">
                <a:solidFill>
                  <a:schemeClr val="bg1"/>
                </a:solidFill>
              </a:rPr>
              <a:t>Las mesas para las plantas se trasformaron en mesas para lombrices y colector de agua llovida para el invierno pasado. </a:t>
            </a:r>
            <a:r>
              <a:rPr lang="es-CR" sz="1600" dirty="0">
                <a:solidFill>
                  <a:schemeClr val="bg1"/>
                </a:solidFill>
              </a:rPr>
              <a:t>¿</a:t>
            </a:r>
            <a:r>
              <a:rPr lang="es-CR" sz="1600" dirty="0" smtClean="0">
                <a:solidFill>
                  <a:schemeClr val="bg1"/>
                </a:solidFill>
              </a:rPr>
              <a:t>Recuerdan las plantas que crecían en la caja de esquejes? Ahora crecen en cajitas Tetrabrik en canastas, fáciles de transportar y mover. Con suficiente luz. En la parte de abajo , dónde hay techo, puse una madera para poder poner herramientas, macetas, etc. Acomodé un par de plataformas recicladas para poder tener más espacio para sembrar en el techo… </a:t>
            </a:r>
            <a:endParaRPr lang="es-CR" sz="1600" dirty="0">
              <a:solidFill>
                <a:schemeClr val="bg1"/>
              </a:solidFill>
            </a:endParaRPr>
          </a:p>
        </p:txBody>
      </p:sp>
      <p:sp>
        <p:nvSpPr>
          <p:cNvPr id="9" name="8 CuadroTexto"/>
          <p:cNvSpPr txBox="1"/>
          <p:nvPr/>
        </p:nvSpPr>
        <p:spPr>
          <a:xfrm>
            <a:off x="755576" y="1412776"/>
            <a:ext cx="1728192" cy="369332"/>
          </a:xfrm>
          <a:prstGeom prst="rect">
            <a:avLst/>
          </a:prstGeom>
          <a:noFill/>
        </p:spPr>
        <p:txBody>
          <a:bodyPr wrap="square" rtlCol="0">
            <a:spAutoFit/>
          </a:bodyPr>
          <a:lstStyle/>
          <a:p>
            <a:r>
              <a:rPr lang="es-CR" dirty="0" smtClean="0">
                <a:solidFill>
                  <a:schemeClr val="bg1"/>
                </a:solidFill>
              </a:rPr>
              <a:t>     ANTES</a:t>
            </a:r>
            <a:endParaRPr lang="es-CR" dirty="0">
              <a:solidFill>
                <a:schemeClr val="bg1"/>
              </a:solidFill>
            </a:endParaRPr>
          </a:p>
        </p:txBody>
      </p:sp>
      <p:sp>
        <p:nvSpPr>
          <p:cNvPr id="10" name="9 CuadroTexto"/>
          <p:cNvSpPr txBox="1"/>
          <p:nvPr/>
        </p:nvSpPr>
        <p:spPr>
          <a:xfrm>
            <a:off x="6948264" y="1412776"/>
            <a:ext cx="1368152" cy="369332"/>
          </a:xfrm>
          <a:prstGeom prst="rect">
            <a:avLst/>
          </a:prstGeom>
          <a:noFill/>
        </p:spPr>
        <p:txBody>
          <a:bodyPr wrap="square" rtlCol="0">
            <a:spAutoFit/>
          </a:bodyPr>
          <a:lstStyle/>
          <a:p>
            <a:r>
              <a:rPr lang="es-CR" dirty="0" smtClean="0"/>
              <a:t>  AHORA</a:t>
            </a:r>
            <a:endParaRPr lang="es-CR" dirty="0"/>
          </a:p>
        </p:txBody>
      </p:sp>
    </p:spTree>
    <p:extLst>
      <p:ext uri="{BB962C8B-B14F-4D97-AF65-F5344CB8AC3E}">
        <p14:creationId xmlns="" xmlns:p14="http://schemas.microsoft.com/office/powerpoint/2010/main" val="14617167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93204" y="188640"/>
            <a:ext cx="8229600" cy="1143000"/>
          </a:xfrm>
        </p:spPr>
        <p:txBody>
          <a:bodyPr/>
          <a:lstStyle/>
          <a:p>
            <a:r>
              <a:rPr lang="es-CR" dirty="0">
                <a:solidFill>
                  <a:schemeClr val="bg1"/>
                </a:solidFill>
              </a:rPr>
              <a:t>Plantas</a:t>
            </a:r>
          </a:p>
        </p:txBody>
      </p:sp>
      <p:pic>
        <p:nvPicPr>
          <p:cNvPr id="5" name="4 Marcador de contenido"/>
          <p:cNvPicPr>
            <a:picLocks noGrp="1" noChangeAspect="1"/>
          </p:cNvPicPr>
          <p:nvPr>
            <p:ph sz="half" idx="1"/>
          </p:nvPr>
        </p:nvPicPr>
        <p:blipFill>
          <a:blip r:embed="rId2" cstate="email">
            <a:extLst>
              <a:ext uri="{28A0092B-C50C-407E-A947-70E740481C1C}">
                <a14:useLocalDpi xmlns="" xmlns:a14="http://schemas.microsoft.com/office/drawing/2010/main" val="0"/>
              </a:ext>
            </a:extLst>
          </a:blip>
          <a:stretch>
            <a:fillRect/>
          </a:stretch>
        </p:blipFill>
        <p:spPr>
          <a:xfrm>
            <a:off x="73157" y="1412776"/>
            <a:ext cx="6375577" cy="3586261"/>
          </a:xfrm>
        </p:spPr>
      </p:pic>
      <p:sp>
        <p:nvSpPr>
          <p:cNvPr id="4" name="3 Marcador de contenido"/>
          <p:cNvSpPr>
            <a:spLocks noGrp="1"/>
          </p:cNvSpPr>
          <p:nvPr>
            <p:ph sz="half" idx="2"/>
          </p:nvPr>
        </p:nvSpPr>
        <p:spPr>
          <a:xfrm>
            <a:off x="6588224" y="1340768"/>
            <a:ext cx="2160240" cy="4134072"/>
          </a:xfrm>
        </p:spPr>
        <p:txBody>
          <a:bodyPr>
            <a:normAutofit fontScale="85000" lnSpcReduction="10000"/>
          </a:bodyPr>
          <a:lstStyle/>
          <a:p>
            <a:pPr marL="0" indent="0">
              <a:buNone/>
            </a:pPr>
            <a:r>
              <a:rPr lang="es-CR" sz="2000" dirty="0" smtClean="0">
                <a:solidFill>
                  <a:schemeClr val="bg1"/>
                </a:solidFill>
              </a:rPr>
              <a:t>También aproveché un pequeño espacio, para que creciera Espinaca de Ceylán en un saco y así aprovechar un poco el espacio vertical. Le puse un palo para que se enredara en él, pero los vientos de Diciembre son bien fuertes y no dejan de botarlo, por eso voy a probar un tiempo sin soporte a ver que pasa.</a:t>
            </a:r>
            <a:endParaRPr lang="es-CR" sz="2000" dirty="0">
              <a:solidFill>
                <a:schemeClr val="bg1"/>
              </a:solidFill>
            </a:endParaRPr>
          </a:p>
        </p:txBody>
      </p:sp>
      <p:sp>
        <p:nvSpPr>
          <p:cNvPr id="6" name="5 CuadroTexto"/>
          <p:cNvSpPr txBox="1"/>
          <p:nvPr/>
        </p:nvSpPr>
        <p:spPr>
          <a:xfrm>
            <a:off x="179512" y="5085184"/>
            <a:ext cx="8856984" cy="1477328"/>
          </a:xfrm>
          <a:prstGeom prst="rect">
            <a:avLst/>
          </a:prstGeom>
          <a:noFill/>
        </p:spPr>
        <p:txBody>
          <a:bodyPr wrap="square" rtlCol="0">
            <a:spAutoFit/>
          </a:bodyPr>
          <a:lstStyle/>
          <a:p>
            <a:r>
              <a:rPr lang="es-CR" dirty="0" smtClean="0">
                <a:solidFill>
                  <a:schemeClr val="bg1"/>
                </a:solidFill>
              </a:rPr>
              <a:t>En los envases de </a:t>
            </a:r>
            <a:r>
              <a:rPr lang="es-CR" dirty="0" err="1" smtClean="0">
                <a:solidFill>
                  <a:schemeClr val="bg1"/>
                </a:solidFill>
              </a:rPr>
              <a:t>Tetrapak</a:t>
            </a:r>
            <a:r>
              <a:rPr lang="es-CR" dirty="0" smtClean="0">
                <a:solidFill>
                  <a:schemeClr val="bg1"/>
                </a:solidFill>
              </a:rPr>
              <a:t> crecen algunos cebollinos, higos, romero, manzanilla, orégano, hoja de aire, albahaca alcanforada, entre otros. Estos envases están en canastas que permiten su fácil traslado  y manutención. Éste sistema de los envases y las canastas me ha funcionado muy bien. He también vendido varias plantas por aquí en el barrio. Todo esto con materiales reciclados.</a:t>
            </a:r>
            <a:endParaRPr lang="es-CR" dirty="0">
              <a:solidFill>
                <a:schemeClr val="bg1"/>
              </a:solidFill>
            </a:endParaRPr>
          </a:p>
        </p:txBody>
      </p:sp>
    </p:spTree>
    <p:extLst>
      <p:ext uri="{BB962C8B-B14F-4D97-AF65-F5344CB8AC3E}">
        <p14:creationId xmlns="" xmlns:p14="http://schemas.microsoft.com/office/powerpoint/2010/main" val="33508048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R" dirty="0">
                <a:solidFill>
                  <a:schemeClr val="bg1"/>
                </a:solidFill>
              </a:rPr>
              <a:t>Plantas</a:t>
            </a:r>
            <a:endParaRPr lang="es-CR" dirty="0"/>
          </a:p>
        </p:txBody>
      </p:sp>
      <p:pic>
        <p:nvPicPr>
          <p:cNvPr id="4" name="3 Marcador de contenido"/>
          <p:cNvPicPr>
            <a:picLocks noGrp="1" noChangeAspect="1"/>
          </p:cNvPicPr>
          <p:nvPr>
            <p:ph idx="1"/>
          </p:nvPr>
        </p:nvPicPr>
        <p:blipFill>
          <a:blip r:embed="rId2" cstate="email">
            <a:extLst>
              <a:ext uri="{28A0092B-C50C-407E-A947-70E740481C1C}">
                <a14:useLocalDpi xmlns="" xmlns:a14="http://schemas.microsoft.com/office/drawing/2010/main" val="0"/>
              </a:ext>
            </a:extLst>
          </a:blip>
          <a:stretch>
            <a:fillRect/>
          </a:stretch>
        </p:blipFill>
        <p:spPr>
          <a:xfrm>
            <a:off x="395536" y="1203122"/>
            <a:ext cx="5886540" cy="3318393"/>
          </a:xfrm>
        </p:spPr>
      </p:pic>
      <p:sp>
        <p:nvSpPr>
          <p:cNvPr id="5" name="4 CuadroTexto"/>
          <p:cNvSpPr txBox="1"/>
          <p:nvPr/>
        </p:nvSpPr>
        <p:spPr>
          <a:xfrm>
            <a:off x="6372200" y="1052736"/>
            <a:ext cx="2592288" cy="3416320"/>
          </a:xfrm>
          <a:prstGeom prst="rect">
            <a:avLst/>
          </a:prstGeom>
          <a:noFill/>
        </p:spPr>
        <p:txBody>
          <a:bodyPr wrap="square" rtlCol="0">
            <a:spAutoFit/>
          </a:bodyPr>
          <a:lstStyle/>
          <a:p>
            <a:r>
              <a:rPr lang="es-CR" dirty="0" smtClean="0">
                <a:solidFill>
                  <a:schemeClr val="bg1"/>
                </a:solidFill>
              </a:rPr>
              <a:t>Podemos encontrar también en el balcón, menta y hierba buena; para infusiones ocasionales y para usar en fermentos caseros como el </a:t>
            </a:r>
            <a:r>
              <a:rPr lang="es-CR" dirty="0" err="1" smtClean="0">
                <a:solidFill>
                  <a:schemeClr val="bg1"/>
                </a:solidFill>
              </a:rPr>
              <a:t>Kefir</a:t>
            </a:r>
            <a:r>
              <a:rPr lang="es-CR" dirty="0" smtClean="0">
                <a:solidFill>
                  <a:schemeClr val="bg1"/>
                </a:solidFill>
              </a:rPr>
              <a:t> de Agua o el </a:t>
            </a:r>
            <a:r>
              <a:rPr lang="es-CR" dirty="0" err="1" smtClean="0">
                <a:solidFill>
                  <a:schemeClr val="bg1"/>
                </a:solidFill>
              </a:rPr>
              <a:t>Kombucha</a:t>
            </a:r>
            <a:r>
              <a:rPr lang="es-CR" dirty="0" smtClean="0">
                <a:solidFill>
                  <a:schemeClr val="bg1"/>
                </a:solidFill>
              </a:rPr>
              <a:t>. (Véanse documentos informativos adjuntos –</a:t>
            </a:r>
            <a:r>
              <a:rPr lang="es-CR" dirty="0" err="1" smtClean="0">
                <a:solidFill>
                  <a:schemeClr val="bg1"/>
                </a:solidFill>
              </a:rPr>
              <a:t>Kefir</a:t>
            </a:r>
            <a:r>
              <a:rPr lang="es-CR" dirty="0" smtClean="0">
                <a:solidFill>
                  <a:schemeClr val="bg1"/>
                </a:solidFill>
              </a:rPr>
              <a:t> de agua—</a:t>
            </a:r>
            <a:r>
              <a:rPr lang="es-CR" dirty="0" err="1" smtClean="0">
                <a:solidFill>
                  <a:schemeClr val="bg1"/>
                </a:solidFill>
              </a:rPr>
              <a:t>Kombucha</a:t>
            </a:r>
            <a:r>
              <a:rPr lang="es-CR" dirty="0" smtClean="0">
                <a:solidFill>
                  <a:schemeClr val="bg1"/>
                </a:solidFill>
              </a:rPr>
              <a:t>—</a:t>
            </a:r>
            <a:r>
              <a:rPr lang="es-CR" dirty="0" err="1" smtClean="0">
                <a:solidFill>
                  <a:schemeClr val="bg1"/>
                </a:solidFill>
              </a:rPr>
              <a:t>Kefir</a:t>
            </a:r>
            <a:r>
              <a:rPr lang="es-CR" dirty="0" smtClean="0">
                <a:solidFill>
                  <a:schemeClr val="bg1"/>
                </a:solidFill>
              </a:rPr>
              <a:t> de Leche)</a:t>
            </a:r>
            <a:endParaRPr lang="es-CR" dirty="0">
              <a:solidFill>
                <a:schemeClr val="bg1"/>
              </a:solidFill>
            </a:endParaRPr>
          </a:p>
        </p:txBody>
      </p:sp>
      <p:pic>
        <p:nvPicPr>
          <p:cNvPr id="6" name="5 Imagen"/>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467544" y="4365104"/>
            <a:ext cx="1869672" cy="2492896"/>
          </a:xfrm>
          <a:prstGeom prst="rect">
            <a:avLst/>
          </a:prstGeom>
        </p:spPr>
      </p:pic>
      <p:pic>
        <p:nvPicPr>
          <p:cNvPr id="7" name="6 Imagen"/>
          <p:cNvPicPr>
            <a:picLocks noChangeAspect="1"/>
          </p:cNvPicPr>
          <p:nvPr/>
        </p:nvPicPr>
        <p:blipFill>
          <a:blip r:embed="rId4" cstate="email">
            <a:extLst>
              <a:ext uri="{28A0092B-C50C-407E-A947-70E740481C1C}">
                <a14:useLocalDpi xmlns="" xmlns:a14="http://schemas.microsoft.com/office/drawing/2010/main" val="0"/>
              </a:ext>
            </a:extLst>
          </a:blip>
          <a:stretch>
            <a:fillRect/>
          </a:stretch>
        </p:blipFill>
        <p:spPr>
          <a:xfrm>
            <a:off x="2314011" y="4407924"/>
            <a:ext cx="4346221" cy="2450075"/>
          </a:xfrm>
          <a:prstGeom prst="rect">
            <a:avLst/>
          </a:prstGeom>
        </p:spPr>
      </p:pic>
      <p:sp>
        <p:nvSpPr>
          <p:cNvPr id="8" name="7 CuadroTexto"/>
          <p:cNvSpPr txBox="1"/>
          <p:nvPr/>
        </p:nvSpPr>
        <p:spPr>
          <a:xfrm>
            <a:off x="6660232" y="4601909"/>
            <a:ext cx="2160240" cy="2062103"/>
          </a:xfrm>
          <a:prstGeom prst="rect">
            <a:avLst/>
          </a:prstGeom>
          <a:noFill/>
        </p:spPr>
        <p:txBody>
          <a:bodyPr wrap="square" rtlCol="0">
            <a:spAutoFit/>
          </a:bodyPr>
          <a:lstStyle/>
          <a:p>
            <a:r>
              <a:rPr lang="es-CR" sz="1600" dirty="0" smtClean="0">
                <a:solidFill>
                  <a:schemeClr val="bg1"/>
                </a:solidFill>
              </a:rPr>
              <a:t>Hice algún tiempo varias pruebas y tandas de éste tipo de fermentos, realmente los recomiendo como medicina y les invito a leer los resúmenes que hice para compartir.</a:t>
            </a:r>
            <a:endParaRPr lang="es-CR" sz="1600" dirty="0">
              <a:solidFill>
                <a:schemeClr val="bg1"/>
              </a:solidFill>
            </a:endParaRPr>
          </a:p>
        </p:txBody>
      </p:sp>
    </p:spTree>
    <p:extLst>
      <p:ext uri="{BB962C8B-B14F-4D97-AF65-F5344CB8AC3E}">
        <p14:creationId xmlns="" xmlns:p14="http://schemas.microsoft.com/office/powerpoint/2010/main" val="28201598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60648"/>
            <a:ext cx="8229600" cy="868958"/>
          </a:xfrm>
        </p:spPr>
        <p:txBody>
          <a:bodyPr/>
          <a:lstStyle/>
          <a:p>
            <a:r>
              <a:rPr lang="es-CR" dirty="0" smtClean="0">
                <a:solidFill>
                  <a:schemeClr val="bg1"/>
                </a:solidFill>
              </a:rPr>
              <a:t>Pausa para reflexión</a:t>
            </a:r>
            <a:endParaRPr lang="es-CR" dirty="0"/>
          </a:p>
        </p:txBody>
      </p:sp>
      <p:sp>
        <p:nvSpPr>
          <p:cNvPr id="3" name="2 Marcador de contenido"/>
          <p:cNvSpPr>
            <a:spLocks noGrp="1"/>
          </p:cNvSpPr>
          <p:nvPr>
            <p:ph idx="1"/>
          </p:nvPr>
        </p:nvSpPr>
        <p:spPr>
          <a:xfrm>
            <a:off x="467544" y="1124744"/>
            <a:ext cx="8229600" cy="5328592"/>
          </a:xfrm>
        </p:spPr>
        <p:txBody>
          <a:bodyPr>
            <a:normAutofit fontScale="62500" lnSpcReduction="20000"/>
          </a:bodyPr>
          <a:lstStyle/>
          <a:p>
            <a:pPr marL="0" indent="0">
              <a:buNone/>
            </a:pPr>
            <a:r>
              <a:rPr lang="es-CR" dirty="0" smtClean="0">
                <a:solidFill>
                  <a:schemeClr val="bg1"/>
                </a:solidFill>
              </a:rPr>
              <a:t>Como proyecto me gusta porque es lo más próximo a mí, eso motiva a seguir. Me parece que ha tenido un buen desarrollo dentro de lo posible, ya que nació principalmente para apoyar a otros proyectos mas que todo con plantas listas para el trasplante y con plántulas; también para su posible venta en la feria orgánica. Sin embargo, no generamos con el colectivo Huertas Donde Sea muchos proyectos en el año, también durante el paso del tiempo ya no contaba con un carro que usaba para trasportar las plantas, entonces transportar canastas con plantas y con plántulas en el bus y caminando, no es muy eficiente ni divertido. Por eso el enfoque ha cambiado mucho desde el inicio, ahora la idea es mantener un buen cultivo sano de lombrices para vender y para cosechar humus. Cultivar comida, hierbas culinarias y medicinales en éste pequeño espacio de manera fácil y divertida. Hacer del mini sistema algo provechoso y útil. La base del éxito, me atrevo a decir, es lograr que éste espacio se convierta en un lugar de esparcimiento, fácil de mantener y que no sea visto cómo una tarea más, sino que sea una entretención y genere aprendizaje. Algo muy importante es que eso sólo se logra con tiempo y sin presionar, dejarlo fluir; somos nosotros los habitantes de ésta casa quienes le damos esa energía al lugar. </a:t>
            </a:r>
          </a:p>
          <a:p>
            <a:pPr marL="0" indent="0">
              <a:buNone/>
            </a:pPr>
            <a:r>
              <a:rPr lang="es-CR" dirty="0" smtClean="0">
                <a:solidFill>
                  <a:schemeClr val="bg1"/>
                </a:solidFill>
              </a:rPr>
              <a:t>Personalmente he aprendido bastante en mi cuarto y en éste balcón, no necesariamente de plantas, más bien me ha servido para experimentar con fermentos y aprecio mucho la relación con el lugar y el entorno.</a:t>
            </a:r>
            <a:endParaRPr lang="es-CR" dirty="0">
              <a:solidFill>
                <a:schemeClr val="bg1"/>
              </a:solidFill>
            </a:endParaRPr>
          </a:p>
        </p:txBody>
      </p:sp>
    </p:spTree>
    <p:extLst>
      <p:ext uri="{BB962C8B-B14F-4D97-AF65-F5344CB8AC3E}">
        <p14:creationId xmlns="" xmlns:p14="http://schemas.microsoft.com/office/powerpoint/2010/main" val="12790596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R" sz="2800" dirty="0" smtClean="0">
                <a:solidFill>
                  <a:schemeClr val="bg1"/>
                </a:solidFill>
              </a:rPr>
              <a:t>Hablando de fermentos, ¡aprendamos a preparar uno!</a:t>
            </a:r>
            <a:br>
              <a:rPr lang="es-CR" sz="2800" dirty="0" smtClean="0">
                <a:solidFill>
                  <a:schemeClr val="bg1"/>
                </a:solidFill>
              </a:rPr>
            </a:br>
            <a:r>
              <a:rPr lang="es-CR" sz="2800" dirty="0" smtClean="0">
                <a:solidFill>
                  <a:schemeClr val="bg1"/>
                </a:solidFill>
              </a:rPr>
              <a:t>Aprendamos una forma de reproducir </a:t>
            </a:r>
            <a:br>
              <a:rPr lang="es-CR" sz="2800" dirty="0" smtClean="0">
                <a:solidFill>
                  <a:schemeClr val="bg1"/>
                </a:solidFill>
              </a:rPr>
            </a:br>
            <a:r>
              <a:rPr lang="es-CR" sz="2800" dirty="0" err="1" smtClean="0">
                <a:solidFill>
                  <a:schemeClr val="bg1"/>
                </a:solidFill>
              </a:rPr>
              <a:t>Lactobacillus</a:t>
            </a:r>
            <a:r>
              <a:rPr lang="es-CR" sz="2800" dirty="0" smtClean="0">
                <a:solidFill>
                  <a:schemeClr val="bg1"/>
                </a:solidFill>
              </a:rPr>
              <a:t> </a:t>
            </a:r>
            <a:r>
              <a:rPr lang="es-CR" sz="2800" dirty="0" err="1" smtClean="0">
                <a:solidFill>
                  <a:schemeClr val="bg1"/>
                </a:solidFill>
              </a:rPr>
              <a:t>acidophilus</a:t>
            </a:r>
            <a:r>
              <a:rPr lang="es-CR" sz="2800" dirty="0" smtClean="0">
                <a:solidFill>
                  <a:schemeClr val="bg1"/>
                </a:solidFill>
              </a:rPr>
              <a:t> </a:t>
            </a:r>
            <a:endParaRPr lang="es-CR" sz="2800" dirty="0">
              <a:solidFill>
                <a:schemeClr val="bg1"/>
              </a:solidFill>
            </a:endParaRPr>
          </a:p>
        </p:txBody>
      </p:sp>
      <p:sp>
        <p:nvSpPr>
          <p:cNvPr id="3" name="2 Marcador de contenido"/>
          <p:cNvSpPr>
            <a:spLocks noGrp="1"/>
          </p:cNvSpPr>
          <p:nvPr>
            <p:ph sz="half" idx="1"/>
          </p:nvPr>
        </p:nvSpPr>
        <p:spPr/>
        <p:txBody>
          <a:bodyPr>
            <a:normAutofit fontScale="70000" lnSpcReduction="20000"/>
          </a:bodyPr>
          <a:lstStyle/>
          <a:p>
            <a:pPr marL="0" indent="0">
              <a:buNone/>
            </a:pPr>
            <a:r>
              <a:rPr lang="es-CR" sz="4000" u="sng" dirty="0">
                <a:solidFill>
                  <a:schemeClr val="bg1"/>
                </a:solidFill>
              </a:rPr>
              <a:t>¿</a:t>
            </a:r>
            <a:r>
              <a:rPr lang="es-CR" sz="4000" u="sng" dirty="0" smtClean="0">
                <a:solidFill>
                  <a:schemeClr val="bg1"/>
                </a:solidFill>
              </a:rPr>
              <a:t>Qué?</a:t>
            </a:r>
          </a:p>
          <a:p>
            <a:pPr marL="0" indent="0">
              <a:buNone/>
            </a:pPr>
            <a:r>
              <a:rPr lang="es-CR" b="1" i="1" dirty="0" err="1">
                <a:solidFill>
                  <a:schemeClr val="bg1"/>
                </a:solidFill>
              </a:rPr>
              <a:t>Lactobacillus</a:t>
            </a:r>
            <a:r>
              <a:rPr lang="es-CR" b="1" i="1" dirty="0">
                <a:solidFill>
                  <a:schemeClr val="bg1"/>
                </a:solidFill>
              </a:rPr>
              <a:t> </a:t>
            </a:r>
            <a:r>
              <a:rPr lang="es-CR" b="1" i="1" dirty="0" err="1">
                <a:solidFill>
                  <a:schemeClr val="bg1"/>
                </a:solidFill>
              </a:rPr>
              <a:t>acidophilus</a:t>
            </a:r>
            <a:r>
              <a:rPr lang="es-CR" dirty="0">
                <a:solidFill>
                  <a:schemeClr val="bg1"/>
                </a:solidFill>
              </a:rPr>
              <a:t> es una </a:t>
            </a:r>
            <a:r>
              <a:rPr lang="es-CR" dirty="0" smtClean="0">
                <a:solidFill>
                  <a:schemeClr val="bg1"/>
                </a:solidFill>
              </a:rPr>
              <a:t>bacteria</a:t>
            </a:r>
            <a:r>
              <a:rPr lang="es-CR" dirty="0">
                <a:solidFill>
                  <a:schemeClr val="bg1"/>
                </a:solidFill>
              </a:rPr>
              <a:t> del </a:t>
            </a:r>
            <a:r>
              <a:rPr lang="es-CR" dirty="0" smtClean="0">
                <a:solidFill>
                  <a:schemeClr val="bg1"/>
                </a:solidFill>
              </a:rPr>
              <a:t>genero</a:t>
            </a:r>
            <a:r>
              <a:rPr lang="es-CR" dirty="0">
                <a:solidFill>
                  <a:schemeClr val="bg1"/>
                </a:solidFill>
              </a:rPr>
              <a:t> </a:t>
            </a:r>
            <a:r>
              <a:rPr lang="es-CR" i="1" dirty="0" err="1" smtClean="0">
                <a:solidFill>
                  <a:schemeClr val="bg1"/>
                </a:solidFill>
              </a:rPr>
              <a:t>Lactobacillus</a:t>
            </a:r>
            <a:r>
              <a:rPr lang="es-CR" dirty="0" err="1" smtClean="0">
                <a:solidFill>
                  <a:schemeClr val="bg1"/>
                </a:solidFill>
              </a:rPr>
              <a:t>Se</a:t>
            </a:r>
            <a:r>
              <a:rPr lang="es-CR" dirty="0" smtClean="0">
                <a:solidFill>
                  <a:schemeClr val="bg1"/>
                </a:solidFill>
              </a:rPr>
              <a:t> </a:t>
            </a:r>
            <a:r>
              <a:rPr lang="es-CR" dirty="0">
                <a:solidFill>
                  <a:schemeClr val="bg1"/>
                </a:solidFill>
              </a:rPr>
              <a:t>usa junto con el </a:t>
            </a:r>
            <a:r>
              <a:rPr lang="es-CR" i="1" dirty="0" err="1" smtClean="0">
                <a:solidFill>
                  <a:schemeClr val="bg1"/>
                </a:solidFill>
              </a:rPr>
              <a:t>Streptococcus</a:t>
            </a:r>
            <a:r>
              <a:rPr lang="es-CR" i="1" dirty="0" smtClean="0">
                <a:solidFill>
                  <a:schemeClr val="bg1"/>
                </a:solidFill>
              </a:rPr>
              <a:t> </a:t>
            </a:r>
            <a:r>
              <a:rPr lang="es-CR" i="1" dirty="0" err="1" smtClean="0">
                <a:solidFill>
                  <a:schemeClr val="bg1"/>
                </a:solidFill>
              </a:rPr>
              <a:t>thermophilus</a:t>
            </a:r>
            <a:r>
              <a:rPr lang="es-CR" dirty="0">
                <a:solidFill>
                  <a:schemeClr val="bg1"/>
                </a:solidFill>
              </a:rPr>
              <a:t> en la producción del yogur</a:t>
            </a:r>
            <a:r>
              <a:rPr lang="es-CR" dirty="0" smtClean="0">
                <a:solidFill>
                  <a:schemeClr val="bg1"/>
                </a:solidFill>
              </a:rPr>
              <a:t>.</a:t>
            </a:r>
            <a:r>
              <a:rPr lang="es-CR" dirty="0">
                <a:solidFill>
                  <a:schemeClr val="bg1"/>
                </a:solidFill>
              </a:rPr>
              <a:t> El término </a:t>
            </a:r>
            <a:r>
              <a:rPr lang="es-CR" i="1" dirty="0" err="1">
                <a:solidFill>
                  <a:schemeClr val="bg1"/>
                </a:solidFill>
              </a:rPr>
              <a:t>Lactobacillus</a:t>
            </a:r>
            <a:r>
              <a:rPr lang="es-CR" dirty="0">
                <a:solidFill>
                  <a:schemeClr val="bg1"/>
                </a:solidFill>
              </a:rPr>
              <a:t> es la unión de un prefijo y una raíz: </a:t>
            </a:r>
            <a:r>
              <a:rPr lang="es-CR" i="1" dirty="0">
                <a:solidFill>
                  <a:schemeClr val="bg1"/>
                </a:solidFill>
              </a:rPr>
              <a:t>lacto</a:t>
            </a:r>
            <a:r>
              <a:rPr lang="es-CR" dirty="0">
                <a:solidFill>
                  <a:schemeClr val="bg1"/>
                </a:solidFill>
              </a:rPr>
              <a:t> que significa leche y </a:t>
            </a:r>
            <a:r>
              <a:rPr lang="es-CR" i="1" dirty="0" err="1">
                <a:solidFill>
                  <a:schemeClr val="bg1"/>
                </a:solidFill>
              </a:rPr>
              <a:t>bacillus</a:t>
            </a:r>
            <a:r>
              <a:rPr lang="es-CR" dirty="0">
                <a:solidFill>
                  <a:schemeClr val="bg1"/>
                </a:solidFill>
              </a:rPr>
              <a:t> que quiere decir en forma de barra o vara</a:t>
            </a:r>
            <a:r>
              <a:rPr lang="es-CR" dirty="0" smtClean="0">
                <a:solidFill>
                  <a:schemeClr val="bg1"/>
                </a:solidFill>
              </a:rPr>
              <a:t>.</a:t>
            </a:r>
          </a:p>
          <a:p>
            <a:pPr marL="0" indent="0">
              <a:buNone/>
            </a:pPr>
            <a:r>
              <a:rPr lang="es-CR" dirty="0" smtClean="0">
                <a:solidFill>
                  <a:schemeClr val="bg1"/>
                </a:solidFill>
              </a:rPr>
              <a:t> </a:t>
            </a:r>
            <a:r>
              <a:rPr lang="es-CR" dirty="0">
                <a:solidFill>
                  <a:schemeClr val="bg1"/>
                </a:solidFill>
              </a:rPr>
              <a:t>Por otro lado, </a:t>
            </a:r>
            <a:r>
              <a:rPr lang="es-CR" i="1" dirty="0" err="1">
                <a:solidFill>
                  <a:schemeClr val="bg1"/>
                </a:solidFill>
              </a:rPr>
              <a:t>acidophilus</a:t>
            </a:r>
            <a:r>
              <a:rPr lang="es-CR" dirty="0">
                <a:solidFill>
                  <a:schemeClr val="bg1"/>
                </a:solidFill>
              </a:rPr>
              <a:t> quiere decir con afinidad por los ácidos. Esta bacteria crece, fácilmente, en medios mucho más ácidos que los ideales para otros microorganismos (pH 4-5 o menores) y crece en condiciones óptimas a unos 45 </a:t>
            </a:r>
            <a:r>
              <a:rPr lang="es-CR" dirty="0" err="1" smtClean="0">
                <a:solidFill>
                  <a:schemeClr val="bg1"/>
                </a:solidFill>
              </a:rPr>
              <a:t>Cº</a:t>
            </a:r>
            <a:r>
              <a:rPr lang="es-CR" dirty="0" smtClean="0">
                <a:solidFill>
                  <a:schemeClr val="bg1"/>
                </a:solidFill>
              </a:rPr>
              <a:t>.</a:t>
            </a:r>
            <a:r>
              <a:rPr lang="es-CR" dirty="0">
                <a:solidFill>
                  <a:schemeClr val="bg1"/>
                </a:solidFill>
              </a:rPr>
              <a:t> </a:t>
            </a:r>
            <a:endParaRPr lang="es-CR" dirty="0" smtClean="0">
              <a:solidFill>
                <a:schemeClr val="bg1"/>
              </a:solidFill>
            </a:endParaRPr>
          </a:p>
        </p:txBody>
      </p:sp>
      <p:sp>
        <p:nvSpPr>
          <p:cNvPr id="4" name="3 Marcador de contenido"/>
          <p:cNvSpPr>
            <a:spLocks noGrp="1"/>
          </p:cNvSpPr>
          <p:nvPr>
            <p:ph sz="half" idx="2"/>
          </p:nvPr>
        </p:nvSpPr>
        <p:spPr/>
        <p:txBody>
          <a:bodyPr>
            <a:normAutofit fontScale="70000" lnSpcReduction="20000"/>
          </a:bodyPr>
          <a:lstStyle/>
          <a:p>
            <a:r>
              <a:rPr lang="es-CR" dirty="0">
                <a:solidFill>
                  <a:schemeClr val="bg1"/>
                </a:solidFill>
              </a:rPr>
              <a:t> El </a:t>
            </a:r>
            <a:r>
              <a:rPr lang="es-CR" i="1" dirty="0">
                <a:solidFill>
                  <a:schemeClr val="bg1"/>
                </a:solidFill>
              </a:rPr>
              <a:t>L. </a:t>
            </a:r>
            <a:r>
              <a:rPr lang="es-CR" i="1" dirty="0" err="1">
                <a:solidFill>
                  <a:schemeClr val="bg1"/>
                </a:solidFill>
              </a:rPr>
              <a:t>acidophilus</a:t>
            </a:r>
            <a:r>
              <a:rPr lang="es-CR" dirty="0">
                <a:solidFill>
                  <a:schemeClr val="bg1"/>
                </a:solidFill>
              </a:rPr>
              <a:t> crece de manera natural en una gran variedad de alimentos, incluidos la leche, la carne, el pescado y los cereales. No solo está presente en los </a:t>
            </a:r>
            <a:r>
              <a:rPr lang="es-CR" dirty="0" smtClean="0">
                <a:solidFill>
                  <a:schemeClr val="bg1"/>
                </a:solidFill>
              </a:rPr>
              <a:t>intestinos de </a:t>
            </a:r>
            <a:r>
              <a:rPr lang="es-CR" dirty="0">
                <a:solidFill>
                  <a:schemeClr val="bg1"/>
                </a:solidFill>
              </a:rPr>
              <a:t>los animales y en el del propio ser humano, sino también en la boca y la vagina. </a:t>
            </a:r>
            <a:endParaRPr lang="es-CR" dirty="0" smtClean="0">
              <a:solidFill>
                <a:schemeClr val="bg1"/>
              </a:solidFill>
            </a:endParaRPr>
          </a:p>
          <a:p>
            <a:r>
              <a:rPr lang="es-CR" dirty="0" smtClean="0">
                <a:solidFill>
                  <a:schemeClr val="bg1"/>
                </a:solidFill>
              </a:rPr>
              <a:t>El</a:t>
            </a:r>
            <a:r>
              <a:rPr lang="es-CR" dirty="0">
                <a:solidFill>
                  <a:schemeClr val="bg1"/>
                </a:solidFill>
              </a:rPr>
              <a:t> </a:t>
            </a:r>
            <a:r>
              <a:rPr lang="es-CR" i="1" dirty="0">
                <a:solidFill>
                  <a:schemeClr val="bg1"/>
                </a:solidFill>
              </a:rPr>
              <a:t>L. </a:t>
            </a:r>
            <a:r>
              <a:rPr lang="es-CR" i="1" dirty="0" err="1">
                <a:solidFill>
                  <a:schemeClr val="bg1"/>
                </a:solidFill>
              </a:rPr>
              <a:t>acidophilus</a:t>
            </a:r>
            <a:r>
              <a:rPr lang="es-CR" dirty="0">
                <a:solidFill>
                  <a:schemeClr val="bg1"/>
                </a:solidFill>
              </a:rPr>
              <a:t> absorbe la lactosa y la metaboliza formando ácido láctico</a:t>
            </a:r>
            <a:r>
              <a:rPr lang="es-CR" dirty="0" smtClean="0">
                <a:solidFill>
                  <a:schemeClr val="bg1"/>
                </a:solidFill>
              </a:rPr>
              <a:t>.</a:t>
            </a:r>
          </a:p>
          <a:p>
            <a:r>
              <a:rPr lang="es-CR" dirty="0" smtClean="0">
                <a:solidFill>
                  <a:schemeClr val="bg1"/>
                </a:solidFill>
              </a:rPr>
              <a:t>Como </a:t>
            </a:r>
            <a:r>
              <a:rPr lang="es-CR" dirty="0">
                <a:solidFill>
                  <a:schemeClr val="bg1"/>
                </a:solidFill>
              </a:rPr>
              <a:t>cualquier bacteria puede ser eliminada por un exceso de calor, humedad, o la luz solar directa. </a:t>
            </a:r>
          </a:p>
        </p:txBody>
      </p:sp>
      <p:sp>
        <p:nvSpPr>
          <p:cNvPr id="5" name="4 CuadroTexto"/>
          <p:cNvSpPr txBox="1"/>
          <p:nvPr/>
        </p:nvSpPr>
        <p:spPr>
          <a:xfrm>
            <a:off x="3347864" y="5986154"/>
            <a:ext cx="5688632" cy="646331"/>
          </a:xfrm>
          <a:prstGeom prst="rect">
            <a:avLst/>
          </a:prstGeom>
          <a:noFill/>
        </p:spPr>
        <p:txBody>
          <a:bodyPr wrap="square" rtlCol="0">
            <a:spAutoFit/>
          </a:bodyPr>
          <a:lstStyle/>
          <a:p>
            <a:r>
              <a:rPr lang="es-CR" dirty="0" smtClean="0">
                <a:solidFill>
                  <a:schemeClr val="bg1"/>
                </a:solidFill>
              </a:rPr>
              <a:t>Fuente: </a:t>
            </a:r>
            <a:r>
              <a:rPr lang="es-CR" dirty="0">
                <a:solidFill>
                  <a:schemeClr val="accent5">
                    <a:lumMod val="60000"/>
                    <a:lumOff val="40000"/>
                  </a:schemeClr>
                </a:solidFill>
              </a:rPr>
              <a:t>http://es.wikipedia.org/wiki/Lactobacillus_acidophilus</a:t>
            </a:r>
          </a:p>
        </p:txBody>
      </p:sp>
    </p:spTree>
    <p:extLst>
      <p:ext uri="{BB962C8B-B14F-4D97-AF65-F5344CB8AC3E}">
        <p14:creationId xmlns="" xmlns:p14="http://schemas.microsoft.com/office/powerpoint/2010/main" val="2738199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916832"/>
            <a:ext cx="8229600" cy="2448272"/>
          </a:xfrm>
        </p:spPr>
        <p:txBody>
          <a:bodyPr>
            <a:normAutofit/>
          </a:bodyPr>
          <a:lstStyle/>
          <a:p>
            <a:r>
              <a:rPr lang="es-CR" sz="4000" dirty="0">
                <a:solidFill>
                  <a:schemeClr val="bg1"/>
                </a:solidFill>
              </a:rPr>
              <a:t>Éste reporte narra las acciones hechas en mi casa y la visión e integración de éstas a otros proyectos.</a:t>
            </a:r>
            <a:endParaRPr lang="es-CR" dirty="0">
              <a:solidFill>
                <a:schemeClr val="bg1"/>
              </a:solidFill>
            </a:endParaRPr>
          </a:p>
        </p:txBody>
      </p:sp>
    </p:spTree>
    <p:extLst>
      <p:ext uri="{BB962C8B-B14F-4D97-AF65-F5344CB8AC3E}">
        <p14:creationId xmlns="" xmlns:p14="http://schemas.microsoft.com/office/powerpoint/2010/main" val="33529612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8229600" cy="1012974"/>
          </a:xfrm>
        </p:spPr>
        <p:txBody>
          <a:bodyPr>
            <a:normAutofit/>
          </a:bodyPr>
          <a:lstStyle/>
          <a:p>
            <a:r>
              <a:rPr lang="es-CR" sz="2800" i="1" dirty="0" err="1">
                <a:solidFill>
                  <a:schemeClr val="bg1"/>
                </a:solidFill>
              </a:rPr>
              <a:t>Lactobacillus</a:t>
            </a:r>
            <a:r>
              <a:rPr lang="es-CR" sz="2800" i="1" dirty="0">
                <a:solidFill>
                  <a:schemeClr val="bg1"/>
                </a:solidFill>
              </a:rPr>
              <a:t> </a:t>
            </a:r>
            <a:r>
              <a:rPr lang="es-CR" sz="2800" i="1" dirty="0" err="1">
                <a:solidFill>
                  <a:schemeClr val="bg1"/>
                </a:solidFill>
              </a:rPr>
              <a:t>acidophilus</a:t>
            </a:r>
            <a:endParaRPr lang="es-CR" sz="2800" i="1" dirty="0"/>
          </a:p>
        </p:txBody>
      </p:sp>
      <p:sp>
        <p:nvSpPr>
          <p:cNvPr id="3" name="2 Marcador de contenido"/>
          <p:cNvSpPr>
            <a:spLocks noGrp="1"/>
          </p:cNvSpPr>
          <p:nvPr>
            <p:ph sz="half" idx="1"/>
          </p:nvPr>
        </p:nvSpPr>
        <p:spPr>
          <a:xfrm>
            <a:off x="457200" y="1052736"/>
            <a:ext cx="4038600" cy="5616624"/>
          </a:xfrm>
        </p:spPr>
        <p:txBody>
          <a:bodyPr>
            <a:normAutofit fontScale="62500" lnSpcReduction="20000"/>
          </a:bodyPr>
          <a:lstStyle/>
          <a:p>
            <a:pPr marL="0" indent="0">
              <a:buNone/>
            </a:pPr>
            <a:r>
              <a:rPr lang="es-CR" sz="3800" u="sng" dirty="0" smtClean="0">
                <a:solidFill>
                  <a:schemeClr val="bg1"/>
                </a:solidFill>
              </a:rPr>
              <a:t>¿Para qué?</a:t>
            </a:r>
          </a:p>
          <a:p>
            <a:pPr marL="0" indent="0">
              <a:buNone/>
            </a:pPr>
            <a:r>
              <a:rPr lang="es-CR" sz="3200" dirty="0">
                <a:solidFill>
                  <a:schemeClr val="bg1"/>
                </a:solidFill>
              </a:rPr>
              <a:t>El </a:t>
            </a:r>
            <a:r>
              <a:rPr lang="es-CR" sz="3200" i="1" dirty="0">
                <a:solidFill>
                  <a:schemeClr val="bg1"/>
                </a:solidFill>
              </a:rPr>
              <a:t>L. </a:t>
            </a:r>
            <a:r>
              <a:rPr lang="es-CR" sz="3200" i="1" dirty="0" err="1">
                <a:solidFill>
                  <a:schemeClr val="bg1"/>
                </a:solidFill>
              </a:rPr>
              <a:t>acidophilus</a:t>
            </a:r>
            <a:r>
              <a:rPr lang="es-CR" sz="3200" dirty="0">
                <a:solidFill>
                  <a:schemeClr val="bg1"/>
                </a:solidFill>
              </a:rPr>
              <a:t> se considera un </a:t>
            </a:r>
            <a:r>
              <a:rPr lang="es-CR" sz="3200" dirty="0" smtClean="0">
                <a:solidFill>
                  <a:schemeClr val="bg1"/>
                </a:solidFill>
              </a:rPr>
              <a:t>pro biótico</a:t>
            </a:r>
            <a:r>
              <a:rPr lang="es-CR" sz="3200" dirty="0">
                <a:solidFill>
                  <a:schemeClr val="bg1"/>
                </a:solidFill>
              </a:rPr>
              <a:t> o bacteria beneficiosa para el hombre. Este tipo de bacterias habitan en los intestinos (y en </a:t>
            </a:r>
            <a:r>
              <a:rPr lang="es-CR" sz="3200" dirty="0" smtClean="0">
                <a:solidFill>
                  <a:schemeClr val="bg1"/>
                </a:solidFill>
              </a:rPr>
              <a:t>la vagina</a:t>
            </a:r>
            <a:r>
              <a:rPr lang="es-CR" sz="3200" dirty="0">
                <a:solidFill>
                  <a:schemeClr val="bg1"/>
                </a:solidFill>
              </a:rPr>
              <a:t> de los mamíferos) protegiendo a sus poseedores del efecto nocivo de otros microorganismos. </a:t>
            </a:r>
            <a:endParaRPr lang="es-CR" sz="3200" dirty="0" smtClean="0">
              <a:solidFill>
                <a:schemeClr val="bg1"/>
              </a:solidFill>
            </a:endParaRPr>
          </a:p>
          <a:p>
            <a:pPr marL="0" indent="0">
              <a:buNone/>
            </a:pPr>
            <a:r>
              <a:rPr lang="es-CR" sz="3200" dirty="0" smtClean="0">
                <a:solidFill>
                  <a:schemeClr val="bg1"/>
                </a:solidFill>
              </a:rPr>
              <a:t>La </a:t>
            </a:r>
            <a:r>
              <a:rPr lang="es-CR" sz="3200" dirty="0">
                <a:solidFill>
                  <a:schemeClr val="bg1"/>
                </a:solidFill>
              </a:rPr>
              <a:t>degradación de nutrientes efectuada por este microorganismo produce ácido láctico, peróxido de hidrógeno y otros subproductos que crean un medio hostil para otros organismos indeseables. </a:t>
            </a:r>
            <a:endParaRPr lang="es-CR" sz="3200" dirty="0" smtClean="0">
              <a:solidFill>
                <a:schemeClr val="bg1"/>
              </a:solidFill>
            </a:endParaRPr>
          </a:p>
          <a:p>
            <a:pPr marL="0" indent="0">
              <a:buNone/>
            </a:pPr>
            <a:r>
              <a:rPr lang="es-CR" sz="3200" dirty="0" smtClean="0">
                <a:solidFill>
                  <a:schemeClr val="bg1"/>
                </a:solidFill>
              </a:rPr>
              <a:t>El</a:t>
            </a:r>
            <a:r>
              <a:rPr lang="es-CR" sz="3200" dirty="0">
                <a:solidFill>
                  <a:schemeClr val="bg1"/>
                </a:solidFill>
              </a:rPr>
              <a:t> </a:t>
            </a:r>
            <a:r>
              <a:rPr lang="es-CR" sz="3200" i="1" dirty="0">
                <a:solidFill>
                  <a:schemeClr val="bg1"/>
                </a:solidFill>
              </a:rPr>
              <a:t>L. </a:t>
            </a:r>
            <a:r>
              <a:rPr lang="es-CR" sz="3200" i="1" dirty="0" err="1">
                <a:solidFill>
                  <a:schemeClr val="bg1"/>
                </a:solidFill>
              </a:rPr>
              <a:t>acidophilus</a:t>
            </a:r>
            <a:r>
              <a:rPr lang="es-CR" sz="3200" dirty="0">
                <a:solidFill>
                  <a:schemeClr val="bg1"/>
                </a:solidFill>
              </a:rPr>
              <a:t> consume los nutrientes de otros muchos microorganismos entrando en competencia con ellos y controlando, por la disminución de nutrientes, el desarrollo desmedido de estos.</a:t>
            </a:r>
            <a:endParaRPr lang="es-CR" sz="3200" u="sng" dirty="0">
              <a:solidFill>
                <a:schemeClr val="bg1"/>
              </a:solidFill>
            </a:endParaRPr>
          </a:p>
        </p:txBody>
      </p:sp>
      <p:sp>
        <p:nvSpPr>
          <p:cNvPr id="4" name="3 Marcador de contenido"/>
          <p:cNvSpPr>
            <a:spLocks noGrp="1"/>
          </p:cNvSpPr>
          <p:nvPr>
            <p:ph sz="half" idx="2"/>
          </p:nvPr>
        </p:nvSpPr>
        <p:spPr>
          <a:xfrm>
            <a:off x="4644008" y="1052736"/>
            <a:ext cx="4038600" cy="4968552"/>
          </a:xfrm>
        </p:spPr>
        <p:txBody>
          <a:bodyPr>
            <a:normAutofit fontScale="62500" lnSpcReduction="20000"/>
          </a:bodyPr>
          <a:lstStyle/>
          <a:p>
            <a:pPr marL="0" indent="0">
              <a:buNone/>
            </a:pPr>
            <a:r>
              <a:rPr lang="es-CR" sz="3800" u="sng" dirty="0" smtClean="0">
                <a:solidFill>
                  <a:schemeClr val="bg1"/>
                </a:solidFill>
              </a:rPr>
              <a:t>Beneficios:</a:t>
            </a:r>
          </a:p>
          <a:p>
            <a:pPr>
              <a:buFont typeface="Courier New" pitchFamily="49" charset="0"/>
              <a:buChar char="o"/>
            </a:pPr>
            <a:r>
              <a:rPr lang="es-CR" dirty="0" smtClean="0">
                <a:solidFill>
                  <a:schemeClr val="bg1"/>
                </a:solidFill>
              </a:rPr>
              <a:t>Fuerte acción supresora en el suelo</a:t>
            </a:r>
          </a:p>
          <a:p>
            <a:pPr>
              <a:buFont typeface="Courier New" pitchFamily="49" charset="0"/>
              <a:buChar char="o"/>
            </a:pPr>
            <a:r>
              <a:rPr lang="es-CR" dirty="0" smtClean="0">
                <a:solidFill>
                  <a:schemeClr val="bg1"/>
                </a:solidFill>
              </a:rPr>
              <a:t>Contrarresta microorganismos nocivos</a:t>
            </a:r>
          </a:p>
          <a:p>
            <a:pPr>
              <a:buFont typeface="Courier New" pitchFamily="49" charset="0"/>
              <a:buChar char="o"/>
            </a:pPr>
            <a:r>
              <a:rPr lang="es-CR" dirty="0" smtClean="0">
                <a:solidFill>
                  <a:schemeClr val="bg1"/>
                </a:solidFill>
              </a:rPr>
              <a:t>Aumenta velocidad de descomposición de agregados orgánicos</a:t>
            </a:r>
          </a:p>
          <a:p>
            <a:pPr>
              <a:buFont typeface="Courier New" pitchFamily="49" charset="0"/>
              <a:buChar char="o"/>
            </a:pPr>
            <a:r>
              <a:rPr lang="es-CR" dirty="0" smtClean="0">
                <a:solidFill>
                  <a:schemeClr val="bg1"/>
                </a:solidFill>
              </a:rPr>
              <a:t>Suprime malos olores</a:t>
            </a:r>
          </a:p>
          <a:p>
            <a:pPr>
              <a:buFont typeface="Courier New" pitchFamily="49" charset="0"/>
              <a:buChar char="o"/>
            </a:pPr>
            <a:r>
              <a:rPr lang="es-CR" dirty="0" smtClean="0">
                <a:solidFill>
                  <a:schemeClr val="bg1"/>
                </a:solidFill>
              </a:rPr>
              <a:t>Ayuda a solubilizar minerales como la cal y la roca fosfórica</a:t>
            </a:r>
          </a:p>
          <a:p>
            <a:pPr>
              <a:buFont typeface="Courier New" pitchFamily="49" charset="0"/>
              <a:buChar char="o"/>
            </a:pPr>
            <a:endParaRPr lang="es-CR" dirty="0">
              <a:solidFill>
                <a:schemeClr val="bg1"/>
              </a:solidFill>
            </a:endParaRPr>
          </a:p>
          <a:p>
            <a:pPr marL="0" indent="0">
              <a:buNone/>
            </a:pPr>
            <a:r>
              <a:rPr lang="es-CR" sz="3800" u="sng" dirty="0" smtClean="0">
                <a:solidFill>
                  <a:schemeClr val="bg1"/>
                </a:solidFill>
              </a:rPr>
              <a:t>Usos recomendados:</a:t>
            </a:r>
          </a:p>
          <a:p>
            <a:pPr>
              <a:buFont typeface="Wingdings" pitchFamily="2" charset="2"/>
              <a:buChar char="ü"/>
            </a:pPr>
            <a:r>
              <a:rPr lang="es-CR" dirty="0" smtClean="0">
                <a:solidFill>
                  <a:schemeClr val="bg1"/>
                </a:solidFill>
              </a:rPr>
              <a:t>Atomización foliar</a:t>
            </a:r>
          </a:p>
          <a:p>
            <a:pPr>
              <a:buFont typeface="Wingdings" pitchFamily="2" charset="2"/>
              <a:buChar char="ü"/>
            </a:pPr>
            <a:r>
              <a:rPr lang="es-CR" dirty="0" smtClean="0">
                <a:solidFill>
                  <a:schemeClr val="bg1"/>
                </a:solidFill>
              </a:rPr>
              <a:t>Atomización al suelo</a:t>
            </a:r>
          </a:p>
          <a:p>
            <a:pPr>
              <a:buFont typeface="Wingdings" pitchFamily="2" charset="2"/>
              <a:buChar char="ü"/>
            </a:pPr>
            <a:r>
              <a:rPr lang="es-CR" dirty="0" smtClean="0">
                <a:solidFill>
                  <a:schemeClr val="bg1"/>
                </a:solidFill>
              </a:rPr>
              <a:t>Acelerar proceso de descomposición</a:t>
            </a:r>
          </a:p>
          <a:p>
            <a:pPr>
              <a:buFont typeface="Wingdings" pitchFamily="2" charset="2"/>
              <a:buChar char="ü"/>
            </a:pPr>
            <a:r>
              <a:rPr lang="es-CR" dirty="0" smtClean="0">
                <a:solidFill>
                  <a:schemeClr val="bg1"/>
                </a:solidFill>
              </a:rPr>
              <a:t>Atomización en ambientes con malos olores</a:t>
            </a:r>
          </a:p>
          <a:p>
            <a:pPr>
              <a:buFont typeface="Wingdings" pitchFamily="2" charset="2"/>
              <a:buChar char="ü"/>
            </a:pPr>
            <a:r>
              <a:rPr lang="es-CR" dirty="0" smtClean="0">
                <a:solidFill>
                  <a:schemeClr val="bg1"/>
                </a:solidFill>
              </a:rPr>
              <a:t>Inocular un abono orgánico</a:t>
            </a:r>
          </a:p>
          <a:p>
            <a:pPr marL="0" indent="0">
              <a:buNone/>
            </a:pPr>
            <a:endParaRPr lang="es-CR" dirty="0">
              <a:solidFill>
                <a:schemeClr val="bg1"/>
              </a:solidFill>
            </a:endParaRPr>
          </a:p>
        </p:txBody>
      </p:sp>
      <p:sp>
        <p:nvSpPr>
          <p:cNvPr id="5" name="4 CuadroTexto"/>
          <p:cNvSpPr txBox="1"/>
          <p:nvPr/>
        </p:nvSpPr>
        <p:spPr>
          <a:xfrm>
            <a:off x="4446880" y="5996226"/>
            <a:ext cx="4697120" cy="861774"/>
          </a:xfrm>
          <a:prstGeom prst="rect">
            <a:avLst/>
          </a:prstGeom>
          <a:noFill/>
        </p:spPr>
        <p:txBody>
          <a:bodyPr wrap="none" rtlCol="0">
            <a:spAutoFit/>
          </a:bodyPr>
          <a:lstStyle/>
          <a:p>
            <a:r>
              <a:rPr lang="es-CR" sz="1600" dirty="0">
                <a:solidFill>
                  <a:schemeClr val="bg1"/>
                </a:solidFill>
              </a:rPr>
              <a:t>Fuente: </a:t>
            </a:r>
            <a:endParaRPr lang="es-CR" sz="1600" dirty="0" smtClean="0">
              <a:solidFill>
                <a:schemeClr val="bg1"/>
              </a:solidFill>
            </a:endParaRPr>
          </a:p>
          <a:p>
            <a:r>
              <a:rPr lang="es-CR" sz="1600" dirty="0" smtClean="0">
                <a:solidFill>
                  <a:schemeClr val="accent5">
                    <a:lumMod val="60000"/>
                    <a:lumOff val="40000"/>
                  </a:schemeClr>
                </a:solidFill>
              </a:rPr>
              <a:t>http</a:t>
            </a:r>
            <a:r>
              <a:rPr lang="es-CR" sz="1600" dirty="0">
                <a:solidFill>
                  <a:schemeClr val="accent5">
                    <a:lumMod val="60000"/>
                    <a:lumOff val="40000"/>
                  </a:schemeClr>
                </a:solidFill>
              </a:rPr>
              <a:t>://es.wikipedia.org/wiki/Lactobacillus_acidophilus</a:t>
            </a:r>
          </a:p>
          <a:p>
            <a:r>
              <a:rPr lang="es-CR" sz="1600" dirty="0" smtClean="0">
                <a:solidFill>
                  <a:schemeClr val="accent5">
                    <a:lumMod val="60000"/>
                    <a:lumOff val="40000"/>
                  </a:schemeClr>
                </a:solidFill>
              </a:rPr>
              <a:t>Y curso de Abonos Orgánicos, INA</a:t>
            </a:r>
            <a:endParaRPr lang="es-CR" sz="1600" dirty="0">
              <a:solidFill>
                <a:schemeClr val="accent5">
                  <a:lumMod val="60000"/>
                  <a:lumOff val="40000"/>
                </a:schemeClr>
              </a:solidFill>
            </a:endParaRPr>
          </a:p>
        </p:txBody>
      </p:sp>
    </p:spTree>
    <p:extLst>
      <p:ext uri="{BB962C8B-B14F-4D97-AF65-F5344CB8AC3E}">
        <p14:creationId xmlns="" xmlns:p14="http://schemas.microsoft.com/office/powerpoint/2010/main" val="9492187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R" sz="3200" i="1" dirty="0" err="1">
                <a:solidFill>
                  <a:schemeClr val="bg1"/>
                </a:solidFill>
              </a:rPr>
              <a:t>Lactobacillus</a:t>
            </a:r>
            <a:r>
              <a:rPr lang="es-CR" sz="3200" i="1" dirty="0">
                <a:solidFill>
                  <a:schemeClr val="bg1"/>
                </a:solidFill>
              </a:rPr>
              <a:t> </a:t>
            </a:r>
            <a:r>
              <a:rPr lang="es-CR" sz="3200" i="1" dirty="0" err="1">
                <a:solidFill>
                  <a:schemeClr val="bg1"/>
                </a:solidFill>
              </a:rPr>
              <a:t>acidophilus</a:t>
            </a:r>
            <a:endParaRPr lang="es-CR" sz="3200" dirty="0"/>
          </a:p>
        </p:txBody>
      </p:sp>
      <p:sp>
        <p:nvSpPr>
          <p:cNvPr id="3" name="2 Marcador de contenido"/>
          <p:cNvSpPr>
            <a:spLocks noGrp="1"/>
          </p:cNvSpPr>
          <p:nvPr>
            <p:ph sz="half" idx="1"/>
          </p:nvPr>
        </p:nvSpPr>
        <p:spPr>
          <a:xfrm>
            <a:off x="457200" y="1196752"/>
            <a:ext cx="4038600" cy="4929411"/>
          </a:xfrm>
        </p:spPr>
        <p:txBody>
          <a:bodyPr/>
          <a:lstStyle/>
          <a:p>
            <a:pPr marL="0" indent="0">
              <a:buNone/>
            </a:pPr>
            <a:r>
              <a:rPr lang="es-CR" u="sng" dirty="0" smtClean="0">
                <a:solidFill>
                  <a:schemeClr val="bg1"/>
                </a:solidFill>
              </a:rPr>
              <a:t>¿Cómo?</a:t>
            </a:r>
          </a:p>
        </p:txBody>
      </p:sp>
      <p:pic>
        <p:nvPicPr>
          <p:cNvPr id="5" name="4 Marcador de contenido"/>
          <p:cNvPicPr>
            <a:picLocks noGrp="1" noChangeAspect="1"/>
          </p:cNvPicPr>
          <p:nvPr>
            <p:ph sz="half" idx="2"/>
          </p:nvPr>
        </p:nvPicPr>
        <p:blipFill>
          <a:blip r:embed="rId2" cstate="email">
            <a:extLst>
              <a:ext uri="{28A0092B-C50C-407E-A947-70E740481C1C}">
                <a14:useLocalDpi xmlns="" xmlns:a14="http://schemas.microsoft.com/office/drawing/2010/main" val="0"/>
              </a:ext>
            </a:extLst>
          </a:blip>
          <a:stretch>
            <a:fillRect/>
          </a:stretch>
        </p:blipFill>
        <p:spPr>
          <a:xfrm>
            <a:off x="395536" y="1844824"/>
            <a:ext cx="4038600" cy="2276661"/>
          </a:xfrm>
        </p:spPr>
      </p:pic>
      <p:pic>
        <p:nvPicPr>
          <p:cNvPr id="6" name="5 Imagen"/>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3347864" y="1268759"/>
            <a:ext cx="5419815" cy="3055287"/>
          </a:xfrm>
          <a:prstGeom prst="rect">
            <a:avLst/>
          </a:prstGeom>
        </p:spPr>
      </p:pic>
      <p:pic>
        <p:nvPicPr>
          <p:cNvPr id="7" name="6 Imagen"/>
          <p:cNvPicPr>
            <a:picLocks noChangeAspect="1"/>
          </p:cNvPicPr>
          <p:nvPr/>
        </p:nvPicPr>
        <p:blipFill>
          <a:blip r:embed="rId4" cstate="email">
            <a:extLst>
              <a:ext uri="{28A0092B-C50C-407E-A947-70E740481C1C}">
                <a14:useLocalDpi xmlns="" xmlns:a14="http://schemas.microsoft.com/office/drawing/2010/main" val="0"/>
              </a:ext>
            </a:extLst>
          </a:blip>
          <a:stretch>
            <a:fillRect/>
          </a:stretch>
        </p:blipFill>
        <p:spPr>
          <a:xfrm>
            <a:off x="0" y="3651457"/>
            <a:ext cx="5694174" cy="3209951"/>
          </a:xfrm>
          <a:prstGeom prst="rect">
            <a:avLst/>
          </a:prstGeom>
        </p:spPr>
      </p:pic>
      <p:sp>
        <p:nvSpPr>
          <p:cNvPr id="8" name="7 CuadroTexto"/>
          <p:cNvSpPr txBox="1"/>
          <p:nvPr/>
        </p:nvSpPr>
        <p:spPr>
          <a:xfrm>
            <a:off x="5682979" y="4346237"/>
            <a:ext cx="3449826" cy="2246769"/>
          </a:xfrm>
          <a:prstGeom prst="rect">
            <a:avLst/>
          </a:prstGeom>
          <a:noFill/>
        </p:spPr>
        <p:txBody>
          <a:bodyPr wrap="square" rtlCol="0">
            <a:spAutoFit/>
          </a:bodyPr>
          <a:lstStyle/>
          <a:p>
            <a:r>
              <a:rPr lang="es-CR" sz="2000" dirty="0" smtClean="0">
                <a:solidFill>
                  <a:schemeClr val="bg1"/>
                </a:solidFill>
              </a:rPr>
              <a:t>Lavamos arroz crudo, de preferencia picado, en agua idealmente sin cloro.</a:t>
            </a:r>
          </a:p>
          <a:p>
            <a:r>
              <a:rPr lang="es-CR" sz="2000" dirty="0" smtClean="0">
                <a:solidFill>
                  <a:schemeClr val="bg1"/>
                </a:solidFill>
              </a:rPr>
              <a:t> Proporción </a:t>
            </a:r>
            <a:r>
              <a:rPr lang="es-CR" sz="2000" u="sng" dirty="0" smtClean="0">
                <a:solidFill>
                  <a:schemeClr val="bg1"/>
                </a:solidFill>
              </a:rPr>
              <a:t>1 Arroz/ 2 Agua</a:t>
            </a:r>
          </a:p>
          <a:p>
            <a:endParaRPr lang="es-CR" sz="2000" dirty="0">
              <a:solidFill>
                <a:schemeClr val="bg1"/>
              </a:solidFill>
            </a:endParaRPr>
          </a:p>
          <a:p>
            <a:r>
              <a:rPr lang="es-CR" sz="2000" dirty="0" smtClean="0">
                <a:solidFill>
                  <a:schemeClr val="bg1"/>
                </a:solidFill>
              </a:rPr>
              <a:t>En éste caso usé 2 kg de arroz y 4 litros de agua.</a:t>
            </a:r>
            <a:endParaRPr lang="es-CR" sz="2000" dirty="0">
              <a:solidFill>
                <a:schemeClr val="bg1"/>
              </a:solidFill>
            </a:endParaRPr>
          </a:p>
        </p:txBody>
      </p:sp>
    </p:spTree>
    <p:extLst>
      <p:ext uri="{BB962C8B-B14F-4D97-AF65-F5344CB8AC3E}">
        <p14:creationId xmlns="" xmlns:p14="http://schemas.microsoft.com/office/powerpoint/2010/main" val="9409681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71400"/>
            <a:ext cx="8229600" cy="1143000"/>
          </a:xfrm>
        </p:spPr>
        <p:txBody>
          <a:bodyPr>
            <a:normAutofit/>
          </a:bodyPr>
          <a:lstStyle/>
          <a:p>
            <a:r>
              <a:rPr lang="es-CR" sz="3200" i="1" dirty="0" err="1">
                <a:solidFill>
                  <a:schemeClr val="bg1"/>
                </a:solidFill>
              </a:rPr>
              <a:t>Lactobacillus</a:t>
            </a:r>
            <a:r>
              <a:rPr lang="es-CR" sz="3200" i="1" dirty="0">
                <a:solidFill>
                  <a:schemeClr val="bg1"/>
                </a:solidFill>
              </a:rPr>
              <a:t> </a:t>
            </a:r>
            <a:r>
              <a:rPr lang="es-CR" sz="3200" i="1" dirty="0" err="1">
                <a:solidFill>
                  <a:schemeClr val="bg1"/>
                </a:solidFill>
              </a:rPr>
              <a:t>acidophilus</a:t>
            </a:r>
            <a:endParaRPr lang="es-CR" sz="3200" dirty="0"/>
          </a:p>
        </p:txBody>
      </p:sp>
      <p:pic>
        <p:nvPicPr>
          <p:cNvPr id="3" name="2 Imagen"/>
          <p:cNvPicPr>
            <a:picLocks noChangeAspect="1"/>
          </p:cNvPicPr>
          <p:nvPr/>
        </p:nvPicPr>
        <p:blipFill>
          <a:blip r:embed="rId2" cstate="email">
            <a:extLst>
              <a:ext uri="{28A0092B-C50C-407E-A947-70E740481C1C}">
                <a14:useLocalDpi xmlns="" xmlns:a14="http://schemas.microsoft.com/office/drawing/2010/main" val="0"/>
              </a:ext>
            </a:extLst>
          </a:blip>
          <a:stretch>
            <a:fillRect/>
          </a:stretch>
        </p:blipFill>
        <p:spPr>
          <a:xfrm>
            <a:off x="0" y="836712"/>
            <a:ext cx="4955208" cy="2793377"/>
          </a:xfrm>
          <a:prstGeom prst="rect">
            <a:avLst/>
          </a:prstGeom>
        </p:spPr>
      </p:pic>
      <p:pic>
        <p:nvPicPr>
          <p:cNvPr id="4" name="3 Imagen"/>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4427984" y="692696"/>
            <a:ext cx="4572000" cy="2577353"/>
          </a:xfrm>
          <a:prstGeom prst="rect">
            <a:avLst/>
          </a:prstGeom>
        </p:spPr>
      </p:pic>
      <p:pic>
        <p:nvPicPr>
          <p:cNvPr id="5" name="4 Imagen"/>
          <p:cNvPicPr>
            <a:picLocks noChangeAspect="1"/>
          </p:cNvPicPr>
          <p:nvPr/>
        </p:nvPicPr>
        <p:blipFill>
          <a:blip r:embed="rId4" cstate="email">
            <a:extLst>
              <a:ext uri="{28A0092B-C50C-407E-A947-70E740481C1C}">
                <a14:useLocalDpi xmlns="" xmlns:a14="http://schemas.microsoft.com/office/drawing/2010/main" val="0"/>
              </a:ext>
            </a:extLst>
          </a:blip>
          <a:stretch>
            <a:fillRect/>
          </a:stretch>
        </p:blipFill>
        <p:spPr>
          <a:xfrm>
            <a:off x="0" y="3630089"/>
            <a:ext cx="5652120" cy="3186244"/>
          </a:xfrm>
          <a:prstGeom prst="rect">
            <a:avLst/>
          </a:prstGeom>
        </p:spPr>
      </p:pic>
      <p:sp>
        <p:nvSpPr>
          <p:cNvPr id="6" name="5 CuadroTexto"/>
          <p:cNvSpPr txBox="1"/>
          <p:nvPr/>
        </p:nvSpPr>
        <p:spPr>
          <a:xfrm>
            <a:off x="5796136" y="3501008"/>
            <a:ext cx="3203848" cy="3139321"/>
          </a:xfrm>
          <a:prstGeom prst="rect">
            <a:avLst/>
          </a:prstGeom>
          <a:noFill/>
        </p:spPr>
        <p:txBody>
          <a:bodyPr wrap="square" rtlCol="0">
            <a:spAutoFit/>
          </a:bodyPr>
          <a:lstStyle/>
          <a:p>
            <a:r>
              <a:rPr lang="es-CR" dirty="0" smtClean="0">
                <a:solidFill>
                  <a:schemeClr val="bg1"/>
                </a:solidFill>
              </a:rPr>
              <a:t>-Mezclamos bien, para que los Lactobacilos del arroz se diluyan en el agua.</a:t>
            </a:r>
          </a:p>
          <a:p>
            <a:r>
              <a:rPr lang="es-CR" dirty="0" smtClean="0">
                <a:solidFill>
                  <a:schemeClr val="bg1"/>
                </a:solidFill>
              </a:rPr>
              <a:t>-Colamos en el recipiente, dónde vamos a fermentar.</a:t>
            </a:r>
          </a:p>
          <a:p>
            <a:r>
              <a:rPr lang="es-CR" dirty="0" smtClean="0">
                <a:solidFill>
                  <a:schemeClr val="bg1"/>
                </a:solidFill>
              </a:rPr>
              <a:t>(Los granos de arroz se los podemos dar a las lombrices por ejemplo </a:t>
            </a:r>
            <a:r>
              <a:rPr lang="es-CR" dirty="0" err="1" smtClean="0">
                <a:solidFill>
                  <a:schemeClr val="bg1"/>
                </a:solidFill>
              </a:rPr>
              <a:t>jaja</a:t>
            </a:r>
            <a:r>
              <a:rPr lang="es-CR" dirty="0" smtClean="0">
                <a:solidFill>
                  <a:schemeClr val="bg1"/>
                </a:solidFill>
              </a:rPr>
              <a:t>)</a:t>
            </a:r>
          </a:p>
          <a:p>
            <a:r>
              <a:rPr lang="es-CR" dirty="0" smtClean="0">
                <a:solidFill>
                  <a:schemeClr val="bg1"/>
                </a:solidFill>
              </a:rPr>
              <a:t>-Dejamos reposando a medio tapar en un lugar fresco y sin luz directa, de </a:t>
            </a:r>
            <a:r>
              <a:rPr lang="es-CR" u="sng" dirty="0" smtClean="0">
                <a:solidFill>
                  <a:schemeClr val="bg1"/>
                </a:solidFill>
              </a:rPr>
              <a:t>3 a 5 días</a:t>
            </a:r>
            <a:r>
              <a:rPr lang="es-CR" dirty="0" smtClean="0">
                <a:solidFill>
                  <a:schemeClr val="bg1"/>
                </a:solidFill>
              </a:rPr>
              <a:t>.</a:t>
            </a:r>
            <a:endParaRPr lang="es-CR" dirty="0">
              <a:solidFill>
                <a:schemeClr val="bg1"/>
              </a:solidFill>
            </a:endParaRPr>
          </a:p>
        </p:txBody>
      </p:sp>
    </p:spTree>
    <p:extLst>
      <p:ext uri="{BB962C8B-B14F-4D97-AF65-F5344CB8AC3E}">
        <p14:creationId xmlns="" xmlns:p14="http://schemas.microsoft.com/office/powerpoint/2010/main" val="23222789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99392"/>
            <a:ext cx="8229600" cy="1143000"/>
          </a:xfrm>
        </p:spPr>
        <p:txBody>
          <a:bodyPr>
            <a:normAutofit/>
          </a:bodyPr>
          <a:lstStyle/>
          <a:p>
            <a:r>
              <a:rPr lang="es-CR" sz="3200" i="1" dirty="0" err="1">
                <a:solidFill>
                  <a:schemeClr val="bg1"/>
                </a:solidFill>
              </a:rPr>
              <a:t>Lactobacillus</a:t>
            </a:r>
            <a:r>
              <a:rPr lang="es-CR" sz="3200" i="1" dirty="0">
                <a:solidFill>
                  <a:schemeClr val="bg1"/>
                </a:solidFill>
              </a:rPr>
              <a:t> </a:t>
            </a:r>
            <a:r>
              <a:rPr lang="es-CR" sz="3200" i="1" dirty="0" err="1">
                <a:solidFill>
                  <a:schemeClr val="bg1"/>
                </a:solidFill>
              </a:rPr>
              <a:t>acidophilus</a:t>
            </a:r>
            <a:endParaRPr lang="es-CR" sz="3200" dirty="0"/>
          </a:p>
        </p:txBody>
      </p:sp>
      <p:pic>
        <p:nvPicPr>
          <p:cNvPr id="4" name="3 Imagen"/>
          <p:cNvPicPr>
            <a:picLocks noChangeAspect="1"/>
          </p:cNvPicPr>
          <p:nvPr/>
        </p:nvPicPr>
        <p:blipFill>
          <a:blip r:embed="rId2" cstate="email">
            <a:extLst>
              <a:ext uri="{28A0092B-C50C-407E-A947-70E740481C1C}">
                <a14:useLocalDpi xmlns="" xmlns:a14="http://schemas.microsoft.com/office/drawing/2010/main" val="0"/>
              </a:ext>
            </a:extLst>
          </a:blip>
          <a:stretch>
            <a:fillRect/>
          </a:stretch>
        </p:blipFill>
        <p:spPr>
          <a:xfrm>
            <a:off x="-16633" y="764704"/>
            <a:ext cx="5466151" cy="3081409"/>
          </a:xfrm>
          <a:prstGeom prst="rect">
            <a:avLst/>
          </a:prstGeom>
        </p:spPr>
      </p:pic>
      <p:pic>
        <p:nvPicPr>
          <p:cNvPr id="5" name="4 Imagen"/>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1" y="3846113"/>
            <a:ext cx="5342825" cy="3011886"/>
          </a:xfrm>
          <a:prstGeom prst="rect">
            <a:avLst/>
          </a:prstGeom>
        </p:spPr>
      </p:pic>
      <p:pic>
        <p:nvPicPr>
          <p:cNvPr id="6" name="5 Imagen"/>
          <p:cNvPicPr>
            <a:picLocks noChangeAspect="1"/>
          </p:cNvPicPr>
          <p:nvPr/>
        </p:nvPicPr>
        <p:blipFill>
          <a:blip r:embed="rId4" cstate="email">
            <a:extLst>
              <a:ext uri="{28A0092B-C50C-407E-A947-70E740481C1C}">
                <a14:useLocalDpi xmlns="" xmlns:a14="http://schemas.microsoft.com/office/drawing/2010/main" val="0"/>
              </a:ext>
            </a:extLst>
          </a:blip>
          <a:stretch>
            <a:fillRect/>
          </a:stretch>
        </p:blipFill>
        <p:spPr>
          <a:xfrm>
            <a:off x="4221114" y="4077072"/>
            <a:ext cx="4922886" cy="2775156"/>
          </a:xfrm>
          <a:prstGeom prst="rect">
            <a:avLst/>
          </a:prstGeom>
        </p:spPr>
      </p:pic>
      <p:sp>
        <p:nvSpPr>
          <p:cNvPr id="8" name="7 CuadroTexto"/>
          <p:cNvSpPr txBox="1"/>
          <p:nvPr/>
        </p:nvSpPr>
        <p:spPr>
          <a:xfrm>
            <a:off x="5449518" y="764704"/>
            <a:ext cx="3694482" cy="3139321"/>
          </a:xfrm>
          <a:prstGeom prst="rect">
            <a:avLst/>
          </a:prstGeom>
          <a:noFill/>
        </p:spPr>
        <p:txBody>
          <a:bodyPr wrap="square" rtlCol="0">
            <a:spAutoFit/>
          </a:bodyPr>
          <a:lstStyle/>
          <a:p>
            <a:r>
              <a:rPr lang="es-CR" dirty="0" smtClean="0">
                <a:solidFill>
                  <a:schemeClr val="bg1"/>
                </a:solidFill>
              </a:rPr>
              <a:t>De 3 a 5 días sentiremos el olor a ácido láctico. </a:t>
            </a:r>
            <a:endParaRPr lang="es-CR" dirty="0">
              <a:solidFill>
                <a:schemeClr val="bg1"/>
              </a:solidFill>
            </a:endParaRPr>
          </a:p>
          <a:p>
            <a:r>
              <a:rPr lang="es-CR" dirty="0" smtClean="0">
                <a:solidFill>
                  <a:schemeClr val="bg1"/>
                </a:solidFill>
              </a:rPr>
              <a:t>Personalmente me huele como a maíz o granos, es un olor muy agradable.</a:t>
            </a:r>
          </a:p>
          <a:p>
            <a:r>
              <a:rPr lang="es-CR" dirty="0" smtClean="0">
                <a:solidFill>
                  <a:schemeClr val="bg1"/>
                </a:solidFill>
              </a:rPr>
              <a:t>Para entonces se debería ver algo como así.</a:t>
            </a:r>
          </a:p>
          <a:p>
            <a:r>
              <a:rPr lang="es-CR" dirty="0" smtClean="0">
                <a:solidFill>
                  <a:schemeClr val="bg1"/>
                </a:solidFill>
              </a:rPr>
              <a:t>Añadimos leche; proporción: </a:t>
            </a:r>
          </a:p>
          <a:p>
            <a:r>
              <a:rPr lang="es-CR" u="sng" dirty="0" smtClean="0">
                <a:solidFill>
                  <a:schemeClr val="bg1"/>
                </a:solidFill>
              </a:rPr>
              <a:t>Agua 4/ Leche 1</a:t>
            </a:r>
          </a:p>
          <a:p>
            <a:r>
              <a:rPr lang="es-CR" dirty="0" smtClean="0">
                <a:solidFill>
                  <a:schemeClr val="bg1"/>
                </a:solidFill>
              </a:rPr>
              <a:t>En mí caso como tengo 4 litros de agua, añado un litro de leche.</a:t>
            </a:r>
            <a:endParaRPr lang="es-CR" dirty="0">
              <a:solidFill>
                <a:schemeClr val="bg1"/>
              </a:solidFill>
            </a:endParaRPr>
          </a:p>
        </p:txBody>
      </p:sp>
      <p:sp>
        <p:nvSpPr>
          <p:cNvPr id="11" name="10 Flecha derecha"/>
          <p:cNvSpPr/>
          <p:nvPr/>
        </p:nvSpPr>
        <p:spPr>
          <a:xfrm rot="9766469">
            <a:off x="4499847" y="2393570"/>
            <a:ext cx="1039896" cy="4518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Tree>
    <p:extLst>
      <p:ext uri="{BB962C8B-B14F-4D97-AF65-F5344CB8AC3E}">
        <p14:creationId xmlns="" xmlns:p14="http://schemas.microsoft.com/office/powerpoint/2010/main" val="33655432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71400"/>
            <a:ext cx="8229600" cy="1143000"/>
          </a:xfrm>
        </p:spPr>
        <p:txBody>
          <a:bodyPr>
            <a:normAutofit/>
          </a:bodyPr>
          <a:lstStyle/>
          <a:p>
            <a:r>
              <a:rPr lang="es-CR" sz="3200" i="1" dirty="0" err="1">
                <a:solidFill>
                  <a:schemeClr val="bg1"/>
                </a:solidFill>
              </a:rPr>
              <a:t>Lactobacillus</a:t>
            </a:r>
            <a:r>
              <a:rPr lang="es-CR" sz="3200" i="1" dirty="0">
                <a:solidFill>
                  <a:schemeClr val="bg1"/>
                </a:solidFill>
              </a:rPr>
              <a:t> </a:t>
            </a:r>
            <a:r>
              <a:rPr lang="es-CR" sz="3200" i="1" dirty="0" err="1">
                <a:solidFill>
                  <a:schemeClr val="bg1"/>
                </a:solidFill>
              </a:rPr>
              <a:t>acidophilus</a:t>
            </a:r>
            <a:endParaRPr lang="es-CR" sz="3200" dirty="0"/>
          </a:p>
        </p:txBody>
      </p:sp>
      <p:pic>
        <p:nvPicPr>
          <p:cNvPr id="3" name="2 Imagen"/>
          <p:cNvPicPr>
            <a:picLocks noChangeAspect="1"/>
          </p:cNvPicPr>
          <p:nvPr/>
        </p:nvPicPr>
        <p:blipFill>
          <a:blip r:embed="rId2" cstate="email">
            <a:extLst>
              <a:ext uri="{28A0092B-C50C-407E-A947-70E740481C1C}">
                <a14:useLocalDpi xmlns="" xmlns:a14="http://schemas.microsoft.com/office/drawing/2010/main" val="0"/>
              </a:ext>
            </a:extLst>
          </a:blip>
          <a:stretch>
            <a:fillRect/>
          </a:stretch>
        </p:blipFill>
        <p:spPr>
          <a:xfrm>
            <a:off x="1" y="836712"/>
            <a:ext cx="5580112" cy="3145651"/>
          </a:xfrm>
          <a:prstGeom prst="rect">
            <a:avLst/>
          </a:prstGeom>
        </p:spPr>
      </p:pic>
      <p:sp>
        <p:nvSpPr>
          <p:cNvPr id="4" name="3 CuadroTexto"/>
          <p:cNvSpPr txBox="1"/>
          <p:nvPr/>
        </p:nvSpPr>
        <p:spPr>
          <a:xfrm>
            <a:off x="5724128" y="836712"/>
            <a:ext cx="3240360" cy="3416320"/>
          </a:xfrm>
          <a:prstGeom prst="rect">
            <a:avLst/>
          </a:prstGeom>
          <a:noFill/>
        </p:spPr>
        <p:txBody>
          <a:bodyPr wrap="square" rtlCol="0">
            <a:spAutoFit/>
          </a:bodyPr>
          <a:lstStyle/>
          <a:p>
            <a:r>
              <a:rPr lang="es-CR" dirty="0" smtClean="0">
                <a:solidFill>
                  <a:schemeClr val="bg1"/>
                </a:solidFill>
              </a:rPr>
              <a:t>Fermentamos a medio tapar en un lugar fresco sin luz directa </a:t>
            </a:r>
            <a:r>
              <a:rPr lang="es-CR" u="sng" dirty="0" smtClean="0">
                <a:solidFill>
                  <a:schemeClr val="bg1"/>
                </a:solidFill>
              </a:rPr>
              <a:t>hasta que se vea la separación de la leche</a:t>
            </a:r>
            <a:r>
              <a:rPr lang="es-CR" dirty="0" smtClean="0">
                <a:solidFill>
                  <a:schemeClr val="bg1"/>
                </a:solidFill>
              </a:rPr>
              <a:t>, suele darse en un periodo de 3 a 5 días. El olor es muy agradable personalmente.</a:t>
            </a:r>
          </a:p>
          <a:p>
            <a:endParaRPr lang="es-CR" dirty="0">
              <a:solidFill>
                <a:schemeClr val="bg1"/>
              </a:solidFill>
            </a:endParaRPr>
          </a:p>
          <a:p>
            <a:r>
              <a:rPr lang="es-CR" u="sng" dirty="0" smtClean="0">
                <a:solidFill>
                  <a:schemeClr val="bg1"/>
                </a:solidFill>
              </a:rPr>
              <a:t>NOTA</a:t>
            </a:r>
            <a:r>
              <a:rPr lang="es-CR" dirty="0" smtClean="0">
                <a:solidFill>
                  <a:schemeClr val="bg1"/>
                </a:solidFill>
              </a:rPr>
              <a:t>: Si la dejamos fermentar por más tiempo el ácido láctico se trasforma en otra cosa indeseable y con muy mal olor.</a:t>
            </a:r>
          </a:p>
          <a:p>
            <a:endParaRPr lang="es-CR" dirty="0" smtClean="0">
              <a:solidFill>
                <a:schemeClr val="bg1"/>
              </a:solidFill>
            </a:endParaRPr>
          </a:p>
        </p:txBody>
      </p:sp>
      <p:sp>
        <p:nvSpPr>
          <p:cNvPr id="5" name="4 Flecha derecha"/>
          <p:cNvSpPr/>
          <p:nvPr/>
        </p:nvSpPr>
        <p:spPr>
          <a:xfrm rot="9315644">
            <a:off x="4107176" y="1793134"/>
            <a:ext cx="1584177"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7" name="6 CuadroTexto"/>
          <p:cNvSpPr txBox="1"/>
          <p:nvPr/>
        </p:nvSpPr>
        <p:spPr>
          <a:xfrm>
            <a:off x="0" y="4149080"/>
            <a:ext cx="9144000" cy="3170099"/>
          </a:xfrm>
          <a:prstGeom prst="rect">
            <a:avLst/>
          </a:prstGeom>
          <a:noFill/>
        </p:spPr>
        <p:txBody>
          <a:bodyPr wrap="square" rtlCol="0">
            <a:spAutoFit/>
          </a:bodyPr>
          <a:lstStyle/>
          <a:p>
            <a:r>
              <a:rPr lang="es-CR" dirty="0" smtClean="0">
                <a:solidFill>
                  <a:schemeClr val="bg1"/>
                </a:solidFill>
              </a:rPr>
              <a:t>Para aplicar </a:t>
            </a:r>
            <a:r>
              <a:rPr lang="es-CR" u="sng" dirty="0" smtClean="0">
                <a:solidFill>
                  <a:schemeClr val="bg1"/>
                </a:solidFill>
              </a:rPr>
              <a:t>se usa solamente la parte líquida</a:t>
            </a:r>
            <a:r>
              <a:rPr lang="es-CR" dirty="0" smtClean="0">
                <a:solidFill>
                  <a:schemeClr val="bg1"/>
                </a:solidFill>
              </a:rPr>
              <a:t>, la parte sólida se puede aplicar directamente al suelo.</a:t>
            </a:r>
          </a:p>
          <a:p>
            <a:r>
              <a:rPr lang="es-CR" sz="2000" u="sng" dirty="0" smtClean="0">
                <a:solidFill>
                  <a:schemeClr val="bg1"/>
                </a:solidFill>
              </a:rPr>
              <a:t>Usos </a:t>
            </a:r>
            <a:r>
              <a:rPr lang="es-CR" sz="2000" u="sng" dirty="0">
                <a:solidFill>
                  <a:schemeClr val="bg1"/>
                </a:solidFill>
              </a:rPr>
              <a:t>recomendados:</a:t>
            </a:r>
          </a:p>
          <a:p>
            <a:pPr>
              <a:buFont typeface="Wingdings" pitchFamily="2" charset="2"/>
              <a:buChar char="ü"/>
            </a:pPr>
            <a:r>
              <a:rPr lang="es-CR" dirty="0">
                <a:solidFill>
                  <a:schemeClr val="bg1"/>
                </a:solidFill>
              </a:rPr>
              <a:t>Atomización </a:t>
            </a:r>
            <a:r>
              <a:rPr lang="es-CR" dirty="0" smtClean="0">
                <a:solidFill>
                  <a:schemeClr val="bg1"/>
                </a:solidFill>
              </a:rPr>
              <a:t>foliar </a:t>
            </a:r>
            <a:r>
              <a:rPr lang="es-CR" i="1" dirty="0" smtClean="0">
                <a:solidFill>
                  <a:schemeClr val="bg1"/>
                </a:solidFill>
              </a:rPr>
              <a:t>(Se usa el fermento al 5%  con agua)</a:t>
            </a:r>
            <a:endParaRPr lang="es-CR" i="1" dirty="0">
              <a:solidFill>
                <a:schemeClr val="bg1"/>
              </a:solidFill>
            </a:endParaRPr>
          </a:p>
          <a:p>
            <a:pPr>
              <a:buFont typeface="Wingdings" pitchFamily="2" charset="2"/>
              <a:buChar char="ü"/>
            </a:pPr>
            <a:r>
              <a:rPr lang="es-CR" dirty="0">
                <a:solidFill>
                  <a:schemeClr val="bg1"/>
                </a:solidFill>
              </a:rPr>
              <a:t>Atomización al </a:t>
            </a:r>
            <a:r>
              <a:rPr lang="es-CR" dirty="0" smtClean="0">
                <a:solidFill>
                  <a:schemeClr val="bg1"/>
                </a:solidFill>
              </a:rPr>
              <a:t>suelo**</a:t>
            </a:r>
            <a:endParaRPr lang="es-CR" dirty="0">
              <a:solidFill>
                <a:schemeClr val="bg1"/>
              </a:solidFill>
            </a:endParaRPr>
          </a:p>
          <a:p>
            <a:pPr>
              <a:buFont typeface="Wingdings" pitchFamily="2" charset="2"/>
              <a:buChar char="ü"/>
            </a:pPr>
            <a:r>
              <a:rPr lang="es-CR" dirty="0" smtClean="0">
                <a:solidFill>
                  <a:schemeClr val="bg1"/>
                </a:solidFill>
              </a:rPr>
              <a:t>Acelerar proceso de descomposición** </a:t>
            </a:r>
          </a:p>
          <a:p>
            <a:pPr>
              <a:buFont typeface="Wingdings" pitchFamily="2" charset="2"/>
              <a:buChar char="ü"/>
            </a:pPr>
            <a:r>
              <a:rPr lang="es-CR" dirty="0" smtClean="0">
                <a:solidFill>
                  <a:schemeClr val="bg1"/>
                </a:solidFill>
              </a:rPr>
              <a:t>Atomización </a:t>
            </a:r>
            <a:r>
              <a:rPr lang="es-CR" dirty="0">
                <a:solidFill>
                  <a:schemeClr val="bg1"/>
                </a:solidFill>
              </a:rPr>
              <a:t>en ambientes con malos </a:t>
            </a:r>
            <a:r>
              <a:rPr lang="es-CR" dirty="0" smtClean="0">
                <a:solidFill>
                  <a:schemeClr val="bg1"/>
                </a:solidFill>
              </a:rPr>
              <a:t>olores**</a:t>
            </a:r>
            <a:endParaRPr lang="es-CR" dirty="0">
              <a:solidFill>
                <a:schemeClr val="bg1"/>
              </a:solidFill>
            </a:endParaRPr>
          </a:p>
          <a:p>
            <a:pPr>
              <a:buFont typeface="Wingdings" pitchFamily="2" charset="2"/>
              <a:buChar char="ü"/>
            </a:pPr>
            <a:r>
              <a:rPr lang="es-CR" dirty="0">
                <a:solidFill>
                  <a:schemeClr val="bg1"/>
                </a:solidFill>
              </a:rPr>
              <a:t>Inocular un abono </a:t>
            </a:r>
            <a:r>
              <a:rPr lang="es-CR" dirty="0" smtClean="0">
                <a:solidFill>
                  <a:schemeClr val="bg1"/>
                </a:solidFill>
              </a:rPr>
              <a:t>orgánico**</a:t>
            </a:r>
          </a:p>
          <a:p>
            <a:r>
              <a:rPr lang="es-CR" i="1" dirty="0" smtClean="0">
                <a:solidFill>
                  <a:schemeClr val="bg1"/>
                </a:solidFill>
              </a:rPr>
              <a:t>**(</a:t>
            </a:r>
            <a:r>
              <a:rPr lang="es-CR" i="1" dirty="0">
                <a:solidFill>
                  <a:schemeClr val="bg1"/>
                </a:solidFill>
              </a:rPr>
              <a:t>Se usa el fermento hasta el 25% aprox. con agua</a:t>
            </a:r>
            <a:r>
              <a:rPr lang="es-CR" i="1" dirty="0" smtClean="0">
                <a:solidFill>
                  <a:schemeClr val="bg1"/>
                </a:solidFill>
              </a:rPr>
              <a:t>)**</a:t>
            </a:r>
            <a:endParaRPr lang="es-CR" i="1" dirty="0">
              <a:solidFill>
                <a:schemeClr val="bg1"/>
              </a:solidFill>
            </a:endParaRPr>
          </a:p>
          <a:p>
            <a:endParaRPr lang="es-CR" dirty="0">
              <a:solidFill>
                <a:schemeClr val="bg1"/>
              </a:solidFill>
            </a:endParaRPr>
          </a:p>
          <a:p>
            <a:endParaRPr lang="es-CR" dirty="0">
              <a:solidFill>
                <a:schemeClr val="bg1"/>
              </a:solidFill>
            </a:endParaRPr>
          </a:p>
        </p:txBody>
      </p:sp>
      <p:sp>
        <p:nvSpPr>
          <p:cNvPr id="8" name="7 CuadroTexto"/>
          <p:cNvSpPr txBox="1"/>
          <p:nvPr/>
        </p:nvSpPr>
        <p:spPr>
          <a:xfrm>
            <a:off x="5893560" y="5288340"/>
            <a:ext cx="3240359" cy="1569660"/>
          </a:xfrm>
          <a:prstGeom prst="rect">
            <a:avLst/>
          </a:prstGeom>
          <a:blipFill>
            <a:blip r:embed="rId3" cstate="email"/>
            <a:tile tx="0" ty="0" sx="100000" sy="100000" flip="none" algn="tl"/>
          </a:blipFill>
        </p:spPr>
        <p:txBody>
          <a:bodyPr wrap="square" rtlCol="0">
            <a:spAutoFit/>
          </a:bodyPr>
          <a:lstStyle/>
          <a:p>
            <a:r>
              <a:rPr lang="es-CR" sz="1600" dirty="0" smtClean="0">
                <a:solidFill>
                  <a:schemeClr val="bg1"/>
                </a:solidFill>
              </a:rPr>
              <a:t>Si llega a pasar que el fermento se nos pase de tiempo y empiece a oler mal. Es una excelente oportunidad para hacer otro y probar su efectividad quitando malos olores. Yo lo hice. Funciona. </a:t>
            </a:r>
            <a:r>
              <a:rPr lang="es-CR" sz="1600" dirty="0" smtClean="0">
                <a:solidFill>
                  <a:schemeClr val="bg1"/>
                </a:solidFill>
                <a:sym typeface="Wingdings" pitchFamily="2" charset="2"/>
              </a:rPr>
              <a:t></a:t>
            </a:r>
            <a:endParaRPr lang="es-CR" sz="1600" dirty="0">
              <a:solidFill>
                <a:schemeClr val="bg1"/>
              </a:solidFill>
            </a:endParaRPr>
          </a:p>
        </p:txBody>
      </p:sp>
    </p:spTree>
    <p:extLst>
      <p:ext uri="{BB962C8B-B14F-4D97-AF65-F5344CB8AC3E}">
        <p14:creationId xmlns="" xmlns:p14="http://schemas.microsoft.com/office/powerpoint/2010/main" val="12144446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78098"/>
          </a:xfrm>
        </p:spPr>
        <p:txBody>
          <a:bodyPr/>
          <a:lstStyle/>
          <a:p>
            <a:r>
              <a:rPr lang="es-CR" dirty="0" smtClean="0">
                <a:solidFill>
                  <a:schemeClr val="bg1"/>
                </a:solidFill>
              </a:rPr>
              <a:t>Familia</a:t>
            </a:r>
            <a:endParaRPr lang="es-CR" dirty="0">
              <a:solidFill>
                <a:schemeClr val="bg1"/>
              </a:solidFill>
            </a:endParaRPr>
          </a:p>
        </p:txBody>
      </p:sp>
      <p:sp>
        <p:nvSpPr>
          <p:cNvPr id="3" name="2 Marcador de contenido"/>
          <p:cNvSpPr>
            <a:spLocks noGrp="1"/>
          </p:cNvSpPr>
          <p:nvPr>
            <p:ph sz="half" idx="1"/>
          </p:nvPr>
        </p:nvSpPr>
        <p:spPr>
          <a:xfrm>
            <a:off x="457200" y="1124744"/>
            <a:ext cx="4038600" cy="5544616"/>
          </a:xfrm>
        </p:spPr>
        <p:txBody>
          <a:bodyPr>
            <a:normAutofit fontScale="77500" lnSpcReduction="20000"/>
          </a:bodyPr>
          <a:lstStyle/>
          <a:p>
            <a:pPr marL="0" indent="0">
              <a:buNone/>
            </a:pPr>
            <a:r>
              <a:rPr lang="es-CR" dirty="0" smtClean="0">
                <a:solidFill>
                  <a:schemeClr val="bg1"/>
                </a:solidFill>
              </a:rPr>
              <a:t>Éste año ha sido muy provechoso estar de nuevo con mi familia y poder compartir con ella mi vida, mis gustos, mis visiones y pensamientos. Aunque no siempre se comparten, se respetan.</a:t>
            </a:r>
          </a:p>
          <a:p>
            <a:pPr marL="0" indent="0">
              <a:buNone/>
            </a:pPr>
            <a:r>
              <a:rPr lang="es-CR" dirty="0" smtClean="0">
                <a:solidFill>
                  <a:schemeClr val="bg1"/>
                </a:solidFill>
              </a:rPr>
              <a:t>Igual yo he recibido también muchas ideas y consejos de ellos muy valiosos.</a:t>
            </a:r>
          </a:p>
          <a:p>
            <a:pPr marL="0" indent="0">
              <a:buNone/>
            </a:pPr>
            <a:r>
              <a:rPr lang="es-CR" dirty="0" smtClean="0">
                <a:solidFill>
                  <a:schemeClr val="bg1"/>
                </a:solidFill>
              </a:rPr>
              <a:t>Estoy muy feliz de poder estar con mi hermana, otra vez, en su último año de colegio. Es una etapa importante de su vida y disfruto de estar con ella y compartir mutuamente un poco de lo que somos.</a:t>
            </a:r>
            <a:endParaRPr lang="es-CR" dirty="0">
              <a:solidFill>
                <a:schemeClr val="bg1"/>
              </a:solidFill>
            </a:endParaRPr>
          </a:p>
        </p:txBody>
      </p:sp>
      <p:sp>
        <p:nvSpPr>
          <p:cNvPr id="4" name="3 Marcador de contenido"/>
          <p:cNvSpPr>
            <a:spLocks noGrp="1"/>
          </p:cNvSpPr>
          <p:nvPr>
            <p:ph sz="half" idx="2"/>
          </p:nvPr>
        </p:nvSpPr>
        <p:spPr>
          <a:xfrm>
            <a:off x="4648200" y="1124744"/>
            <a:ext cx="4038600" cy="5616624"/>
          </a:xfrm>
        </p:spPr>
        <p:txBody>
          <a:bodyPr>
            <a:normAutofit fontScale="77500" lnSpcReduction="20000"/>
          </a:bodyPr>
          <a:lstStyle/>
          <a:p>
            <a:pPr marL="0" indent="0">
              <a:buNone/>
            </a:pPr>
            <a:r>
              <a:rPr lang="es-CR" dirty="0" smtClean="0">
                <a:solidFill>
                  <a:schemeClr val="bg1"/>
                </a:solidFill>
              </a:rPr>
              <a:t>Siento que he podido compartir con ellos exitosamente mi visión de vida y el camino que quiero tomar. Estando presente hemos visto juntos muchos videos y documentales, de esos que nos expanden la consciencia y nos hacen preguntarnos dónde estamos y hacia dónde vamos, si continuamos con el mismo estilo de vida.</a:t>
            </a:r>
          </a:p>
          <a:p>
            <a:pPr marL="0" indent="0">
              <a:buNone/>
            </a:pPr>
            <a:r>
              <a:rPr lang="es-CR" dirty="0" smtClean="0">
                <a:solidFill>
                  <a:schemeClr val="bg1"/>
                </a:solidFill>
              </a:rPr>
              <a:t> Además han tenido más contacto con las lombrices y han podido observar el cambio del balcón en mi ventana. </a:t>
            </a:r>
          </a:p>
          <a:p>
            <a:pPr marL="0" indent="0">
              <a:buNone/>
            </a:pPr>
            <a:r>
              <a:rPr lang="es-CR" dirty="0" smtClean="0">
                <a:solidFill>
                  <a:schemeClr val="bg1"/>
                </a:solidFill>
              </a:rPr>
              <a:t>Es así como han surgido varias iniciativas por parte de ellos y siento que ha ocurrido un cambio en su forma de ver las cosas.</a:t>
            </a:r>
          </a:p>
        </p:txBody>
      </p:sp>
    </p:spTree>
    <p:extLst>
      <p:ext uri="{BB962C8B-B14F-4D97-AF65-F5344CB8AC3E}">
        <p14:creationId xmlns="" xmlns:p14="http://schemas.microsoft.com/office/powerpoint/2010/main" val="15366308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99392"/>
            <a:ext cx="8229600" cy="1143000"/>
          </a:xfrm>
        </p:spPr>
        <p:txBody>
          <a:bodyPr/>
          <a:lstStyle/>
          <a:p>
            <a:r>
              <a:rPr lang="es-CR" dirty="0">
                <a:solidFill>
                  <a:schemeClr val="bg1"/>
                </a:solidFill>
              </a:rPr>
              <a:t>Familia</a:t>
            </a:r>
            <a:endParaRPr lang="es-CR" dirty="0"/>
          </a:p>
        </p:txBody>
      </p:sp>
      <p:sp>
        <p:nvSpPr>
          <p:cNvPr id="3" name="2 Marcador de contenido"/>
          <p:cNvSpPr>
            <a:spLocks noGrp="1"/>
          </p:cNvSpPr>
          <p:nvPr>
            <p:ph sz="half" idx="1"/>
          </p:nvPr>
        </p:nvSpPr>
        <p:spPr>
          <a:xfrm>
            <a:off x="467544" y="764704"/>
            <a:ext cx="4038600" cy="5976664"/>
          </a:xfrm>
        </p:spPr>
        <p:txBody>
          <a:bodyPr>
            <a:noAutofit/>
          </a:bodyPr>
          <a:lstStyle/>
          <a:p>
            <a:r>
              <a:rPr lang="es-CR" sz="1800" dirty="0" smtClean="0">
                <a:solidFill>
                  <a:schemeClr val="bg1"/>
                </a:solidFill>
              </a:rPr>
              <a:t>Por un tiempo que estuve ausente en la casa, mi hermana cuidaba el </a:t>
            </a:r>
            <a:r>
              <a:rPr lang="es-CR" sz="1800" dirty="0" err="1" smtClean="0">
                <a:solidFill>
                  <a:schemeClr val="bg1"/>
                </a:solidFill>
              </a:rPr>
              <a:t>kefir</a:t>
            </a:r>
            <a:r>
              <a:rPr lang="es-CR" sz="1800" dirty="0" smtClean="0">
                <a:solidFill>
                  <a:schemeClr val="bg1"/>
                </a:solidFill>
              </a:rPr>
              <a:t> de leche y el de agua también.</a:t>
            </a:r>
          </a:p>
          <a:p>
            <a:r>
              <a:rPr lang="es-CR" sz="1800" dirty="0" smtClean="0">
                <a:solidFill>
                  <a:schemeClr val="bg1"/>
                </a:solidFill>
              </a:rPr>
              <a:t>Mi mamá es la que más me ayuda con los </a:t>
            </a:r>
            <a:r>
              <a:rPr lang="es-CR" sz="1800" dirty="0" err="1" smtClean="0">
                <a:solidFill>
                  <a:schemeClr val="bg1"/>
                </a:solidFill>
              </a:rPr>
              <a:t>ecoladrillos</a:t>
            </a:r>
            <a:r>
              <a:rPr lang="es-CR" sz="1800" dirty="0" smtClean="0">
                <a:solidFill>
                  <a:schemeClr val="bg1"/>
                </a:solidFill>
              </a:rPr>
              <a:t> y a veces la veo metiendo los plásticos en la botella. </a:t>
            </a:r>
            <a:r>
              <a:rPr lang="es-CR" sz="1800" dirty="0" smtClean="0">
                <a:solidFill>
                  <a:schemeClr val="bg1"/>
                </a:solidFill>
                <a:sym typeface="Wingdings" pitchFamily="2" charset="2"/>
              </a:rPr>
              <a:t></a:t>
            </a:r>
          </a:p>
          <a:p>
            <a:r>
              <a:rPr lang="es-CR" sz="1800" dirty="0" smtClean="0">
                <a:solidFill>
                  <a:schemeClr val="bg1"/>
                </a:solidFill>
                <a:sym typeface="Wingdings" pitchFamily="2" charset="2"/>
              </a:rPr>
              <a:t>Mi papá, como hace poco se hizo intolerante a la lactosa, es el único que regularmente toma </a:t>
            </a:r>
            <a:r>
              <a:rPr lang="es-CR" sz="1800" dirty="0" err="1" smtClean="0">
                <a:solidFill>
                  <a:schemeClr val="bg1"/>
                </a:solidFill>
                <a:sym typeface="Wingdings" pitchFamily="2" charset="2"/>
              </a:rPr>
              <a:t>kefir</a:t>
            </a:r>
            <a:r>
              <a:rPr lang="es-CR" sz="1800" dirty="0" smtClean="0">
                <a:solidFill>
                  <a:schemeClr val="bg1"/>
                </a:solidFill>
                <a:sym typeface="Wingdings" pitchFamily="2" charset="2"/>
              </a:rPr>
              <a:t> de leche para beneficiarse de sus propiedades.</a:t>
            </a:r>
          </a:p>
          <a:p>
            <a:endParaRPr lang="es-CR" sz="1800" dirty="0" smtClean="0">
              <a:solidFill>
                <a:schemeClr val="bg1"/>
              </a:solidFill>
              <a:sym typeface="Wingdings" pitchFamily="2" charset="2"/>
            </a:endParaRPr>
          </a:p>
          <a:p>
            <a:r>
              <a:rPr lang="es-CR" sz="1800" dirty="0">
                <a:solidFill>
                  <a:schemeClr val="bg1"/>
                </a:solidFill>
              </a:rPr>
              <a:t>Hace poco también él me mencionó que quiere que hagamos una lombricera en su oficina, en un pedazo de tierra que tiene cerca. No he podido ayudarle porque me estoy recuperando de una torcedura de tobillo, pero ese nuevo cultivo pronto va a estar creciendo sanamente.</a:t>
            </a:r>
          </a:p>
          <a:p>
            <a:endParaRPr lang="es-CR" sz="1800" dirty="0">
              <a:solidFill>
                <a:schemeClr val="bg1"/>
              </a:solidFill>
            </a:endParaRPr>
          </a:p>
        </p:txBody>
      </p:sp>
      <p:sp>
        <p:nvSpPr>
          <p:cNvPr id="4" name="3 Marcador de contenido"/>
          <p:cNvSpPr>
            <a:spLocks noGrp="1"/>
          </p:cNvSpPr>
          <p:nvPr>
            <p:ph sz="half" idx="2"/>
          </p:nvPr>
        </p:nvSpPr>
        <p:spPr>
          <a:xfrm>
            <a:off x="4644008" y="980728"/>
            <a:ext cx="4038600" cy="5361459"/>
          </a:xfrm>
        </p:spPr>
        <p:txBody>
          <a:bodyPr>
            <a:normAutofit fontScale="92500" lnSpcReduction="20000"/>
          </a:bodyPr>
          <a:lstStyle/>
          <a:p>
            <a:pPr marL="0" indent="0">
              <a:buNone/>
            </a:pPr>
            <a:r>
              <a:rPr lang="es-CR" sz="2100" dirty="0">
                <a:solidFill>
                  <a:schemeClr val="bg1"/>
                </a:solidFill>
              </a:rPr>
              <a:t>Hace ya un mes quizá, veíamos todos éste video:</a:t>
            </a:r>
          </a:p>
          <a:p>
            <a:pPr marL="0" indent="0">
              <a:buNone/>
            </a:pPr>
            <a:r>
              <a:rPr lang="es-CR" sz="2100" i="1" dirty="0">
                <a:solidFill>
                  <a:schemeClr val="bg1"/>
                </a:solidFill>
              </a:rPr>
              <a:t>http://vimeo.com/31051246</a:t>
            </a:r>
          </a:p>
          <a:p>
            <a:pPr marL="0" indent="0">
              <a:buNone/>
            </a:pPr>
            <a:endParaRPr lang="es-CR" sz="2100" i="1" dirty="0">
              <a:solidFill>
                <a:schemeClr val="bg1"/>
              </a:solidFill>
            </a:endParaRPr>
          </a:p>
          <a:p>
            <a:pPr marL="0" indent="0">
              <a:buNone/>
            </a:pPr>
            <a:r>
              <a:rPr lang="es-CR" sz="2100" dirty="0">
                <a:solidFill>
                  <a:schemeClr val="bg1"/>
                </a:solidFill>
              </a:rPr>
              <a:t>Se llama «La Economía del bien común» por Christian </a:t>
            </a:r>
            <a:r>
              <a:rPr lang="es-CR" sz="2100" dirty="0" err="1">
                <a:solidFill>
                  <a:schemeClr val="bg1"/>
                </a:solidFill>
              </a:rPr>
              <a:t>Felber</a:t>
            </a:r>
            <a:r>
              <a:rPr lang="es-CR" sz="2100" dirty="0">
                <a:solidFill>
                  <a:schemeClr val="bg1"/>
                </a:solidFill>
              </a:rPr>
              <a:t>, los invito a que lo vean.</a:t>
            </a:r>
          </a:p>
          <a:p>
            <a:pPr marL="0" indent="0">
              <a:buNone/>
            </a:pPr>
            <a:r>
              <a:rPr lang="es-CR" sz="2100" dirty="0">
                <a:solidFill>
                  <a:schemeClr val="bg1"/>
                </a:solidFill>
              </a:rPr>
              <a:t>Mi papá se emocionó con el video y le gustó la propuesta, hace poco le envié las paginas web del movimiento para que profundizara. </a:t>
            </a:r>
          </a:p>
          <a:p>
            <a:pPr marL="0" indent="0">
              <a:buNone/>
            </a:pPr>
            <a:endParaRPr lang="es-CR" sz="2100" dirty="0">
              <a:solidFill>
                <a:schemeClr val="bg1"/>
              </a:solidFill>
            </a:endParaRPr>
          </a:p>
          <a:p>
            <a:pPr marL="0" indent="0">
              <a:buNone/>
            </a:pPr>
            <a:r>
              <a:rPr lang="es-CR" sz="2100" dirty="0">
                <a:solidFill>
                  <a:schemeClr val="bg1"/>
                </a:solidFill>
              </a:rPr>
              <a:t>Ésta es la pagina del movimiento:</a:t>
            </a:r>
          </a:p>
          <a:p>
            <a:pPr marL="0" indent="0">
              <a:buNone/>
            </a:pPr>
            <a:r>
              <a:rPr lang="es-CR" sz="2100" i="1" dirty="0">
                <a:solidFill>
                  <a:schemeClr val="bg1"/>
                </a:solidFill>
              </a:rPr>
              <a:t>http://www.gemeinwohl-oekonomie.org/es/</a:t>
            </a:r>
          </a:p>
          <a:p>
            <a:pPr marL="0" indent="0">
              <a:buNone/>
            </a:pPr>
            <a:endParaRPr lang="es-CR" sz="2100" i="1" dirty="0">
              <a:solidFill>
                <a:schemeClr val="bg1"/>
              </a:solidFill>
            </a:endParaRPr>
          </a:p>
          <a:p>
            <a:pPr marL="0" indent="0">
              <a:buNone/>
            </a:pPr>
            <a:r>
              <a:rPr lang="es-CR" sz="2100" dirty="0">
                <a:solidFill>
                  <a:schemeClr val="bg1"/>
                </a:solidFill>
              </a:rPr>
              <a:t>Vamos a ver dónde nos lleva esto.</a:t>
            </a:r>
          </a:p>
          <a:p>
            <a:pPr marL="0" indent="0">
              <a:buNone/>
            </a:pPr>
            <a:r>
              <a:rPr lang="es-CR" sz="2400" dirty="0">
                <a:solidFill>
                  <a:schemeClr val="bg1"/>
                </a:solidFill>
              </a:rPr>
              <a:t> </a:t>
            </a:r>
          </a:p>
          <a:p>
            <a:endParaRPr lang="es-CR" sz="2400" dirty="0" smtClean="0">
              <a:solidFill>
                <a:schemeClr val="bg1"/>
              </a:solidFill>
            </a:endParaRPr>
          </a:p>
        </p:txBody>
      </p:sp>
    </p:spTree>
    <p:extLst>
      <p:ext uri="{BB962C8B-B14F-4D97-AF65-F5344CB8AC3E}">
        <p14:creationId xmlns="" xmlns:p14="http://schemas.microsoft.com/office/powerpoint/2010/main" val="19137765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850106"/>
          </a:xfrm>
        </p:spPr>
        <p:txBody>
          <a:bodyPr>
            <a:normAutofit/>
          </a:bodyPr>
          <a:lstStyle/>
          <a:p>
            <a:r>
              <a:rPr lang="es-CR" sz="3200" dirty="0">
                <a:solidFill>
                  <a:schemeClr val="bg1"/>
                </a:solidFill>
              </a:rPr>
              <a:t>¡</a:t>
            </a:r>
            <a:r>
              <a:rPr lang="es-CR" sz="3200" dirty="0" smtClean="0">
                <a:solidFill>
                  <a:schemeClr val="bg1"/>
                </a:solidFill>
              </a:rPr>
              <a:t>Bueno con esto los dejo!</a:t>
            </a:r>
            <a:endParaRPr lang="es-CR" sz="3200" dirty="0"/>
          </a:p>
        </p:txBody>
      </p:sp>
      <p:pic>
        <p:nvPicPr>
          <p:cNvPr id="5" name="4 Marcador de contenido"/>
          <p:cNvPicPr>
            <a:picLocks noGrp="1" noChangeAspect="1"/>
          </p:cNvPicPr>
          <p:nvPr>
            <p:ph sz="half" idx="1"/>
          </p:nvPr>
        </p:nvPicPr>
        <p:blipFill>
          <a:blip r:embed="rId2" cstate="email">
            <a:extLst>
              <a:ext uri="{28A0092B-C50C-407E-A947-70E740481C1C}">
                <a14:useLocalDpi xmlns="" xmlns:a14="http://schemas.microsoft.com/office/drawing/2010/main" val="0"/>
              </a:ext>
            </a:extLst>
          </a:blip>
          <a:stretch>
            <a:fillRect/>
          </a:stretch>
        </p:blipFill>
        <p:spPr>
          <a:xfrm>
            <a:off x="611560" y="1556792"/>
            <a:ext cx="5231844" cy="2949324"/>
          </a:xfrm>
        </p:spPr>
      </p:pic>
      <p:sp>
        <p:nvSpPr>
          <p:cNvPr id="6" name="5 CuadroTexto"/>
          <p:cNvSpPr txBox="1"/>
          <p:nvPr/>
        </p:nvSpPr>
        <p:spPr>
          <a:xfrm>
            <a:off x="3563888" y="4581128"/>
            <a:ext cx="5112568" cy="2031325"/>
          </a:xfrm>
          <a:prstGeom prst="rect">
            <a:avLst/>
          </a:prstGeom>
          <a:noFill/>
        </p:spPr>
        <p:txBody>
          <a:bodyPr wrap="square" rtlCol="0">
            <a:spAutoFit/>
          </a:bodyPr>
          <a:lstStyle/>
          <a:p>
            <a:r>
              <a:rPr lang="es-CR" dirty="0" smtClean="0">
                <a:solidFill>
                  <a:schemeClr val="bg1"/>
                </a:solidFill>
              </a:rPr>
              <a:t>Éste es un plato de pasta de trigo sarraceno orgánico, con salsa verde de albahaca con </a:t>
            </a:r>
            <a:r>
              <a:rPr lang="es-CR" dirty="0" err="1" smtClean="0">
                <a:solidFill>
                  <a:schemeClr val="bg1"/>
                </a:solidFill>
              </a:rPr>
              <a:t>bok</a:t>
            </a:r>
            <a:r>
              <a:rPr lang="es-CR" dirty="0" smtClean="0">
                <a:solidFill>
                  <a:schemeClr val="bg1"/>
                </a:solidFill>
              </a:rPr>
              <a:t> </a:t>
            </a:r>
            <a:r>
              <a:rPr lang="es-CR" dirty="0" err="1" smtClean="0">
                <a:solidFill>
                  <a:schemeClr val="bg1"/>
                </a:solidFill>
              </a:rPr>
              <a:t>choi</a:t>
            </a:r>
            <a:r>
              <a:rPr lang="es-CR" dirty="0" smtClean="0">
                <a:solidFill>
                  <a:schemeClr val="bg1"/>
                </a:solidFill>
              </a:rPr>
              <a:t> de la huerta, bañado con queso y semillas de linaza convencionales, que hice un día para comer. Fue una comida muy gratificante y deliciosa.</a:t>
            </a:r>
          </a:p>
          <a:p>
            <a:r>
              <a:rPr lang="es-CR" dirty="0" smtClean="0">
                <a:solidFill>
                  <a:schemeClr val="bg1"/>
                </a:solidFill>
              </a:rPr>
              <a:t>Creo que éste plato puede ser una buena imagen para describir mi experiencia aquí en la casa. </a:t>
            </a:r>
            <a:r>
              <a:rPr lang="es-CR" dirty="0" smtClean="0">
                <a:solidFill>
                  <a:schemeClr val="bg1"/>
                </a:solidFill>
                <a:sym typeface="Wingdings" pitchFamily="2" charset="2"/>
              </a:rPr>
              <a:t></a:t>
            </a:r>
          </a:p>
        </p:txBody>
      </p:sp>
    </p:spTree>
    <p:extLst>
      <p:ext uri="{BB962C8B-B14F-4D97-AF65-F5344CB8AC3E}">
        <p14:creationId xmlns="" xmlns:p14="http://schemas.microsoft.com/office/powerpoint/2010/main" val="677484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R" dirty="0" smtClean="0">
                <a:solidFill>
                  <a:schemeClr val="bg1"/>
                </a:solidFill>
              </a:rPr>
              <a:t>Visión</a:t>
            </a:r>
            <a:endParaRPr lang="es-CR" dirty="0">
              <a:solidFill>
                <a:schemeClr val="bg1"/>
              </a:solidFill>
            </a:endParaRPr>
          </a:p>
        </p:txBody>
      </p:sp>
      <p:sp>
        <p:nvSpPr>
          <p:cNvPr id="3" name="2 Marcador de contenido"/>
          <p:cNvSpPr>
            <a:spLocks noGrp="1"/>
          </p:cNvSpPr>
          <p:nvPr>
            <p:ph idx="1"/>
          </p:nvPr>
        </p:nvSpPr>
        <p:spPr/>
        <p:txBody>
          <a:bodyPr/>
          <a:lstStyle/>
          <a:p>
            <a:r>
              <a:rPr lang="es-CR" dirty="0" smtClean="0">
                <a:solidFill>
                  <a:schemeClr val="bg1"/>
                </a:solidFill>
              </a:rPr>
              <a:t>La visión en el proyecto de la casa es llevar a la acción el modo de vida que quiero para mí y compartirlo con mi familia, que nuestro hacer como familia refleje nuestro pensamiento y nuestro aporte a la transición que queremos ver en el mundo.</a:t>
            </a:r>
          </a:p>
          <a:p>
            <a:endParaRPr lang="es-CR" dirty="0"/>
          </a:p>
        </p:txBody>
      </p:sp>
    </p:spTree>
    <p:extLst>
      <p:ext uri="{BB962C8B-B14F-4D97-AF65-F5344CB8AC3E}">
        <p14:creationId xmlns="" xmlns:p14="http://schemas.microsoft.com/office/powerpoint/2010/main" val="11001367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R" dirty="0" err="1" smtClean="0">
                <a:solidFill>
                  <a:schemeClr val="bg1"/>
                </a:solidFill>
              </a:rPr>
              <a:t>Indice</a:t>
            </a:r>
            <a:endParaRPr lang="es-CR" dirty="0">
              <a:solidFill>
                <a:schemeClr val="bg1"/>
              </a:solidFill>
            </a:endParaRPr>
          </a:p>
        </p:txBody>
      </p:sp>
      <p:sp>
        <p:nvSpPr>
          <p:cNvPr id="3" name="2 Marcador de contenido"/>
          <p:cNvSpPr>
            <a:spLocks noGrp="1"/>
          </p:cNvSpPr>
          <p:nvPr>
            <p:ph idx="1"/>
          </p:nvPr>
        </p:nvSpPr>
        <p:spPr/>
        <p:txBody>
          <a:bodyPr/>
          <a:lstStyle/>
          <a:p>
            <a:pPr marL="514350" indent="-514350">
              <a:buFont typeface="+mj-lt"/>
              <a:buAutoNum type="alphaLcParenR"/>
            </a:pPr>
            <a:r>
              <a:rPr lang="es-CR" dirty="0" smtClean="0">
                <a:solidFill>
                  <a:schemeClr val="bg1"/>
                </a:solidFill>
              </a:rPr>
              <a:t>Reciclaje y </a:t>
            </a:r>
            <a:r>
              <a:rPr lang="es-CR" dirty="0" err="1" smtClean="0">
                <a:solidFill>
                  <a:schemeClr val="bg1"/>
                </a:solidFill>
              </a:rPr>
              <a:t>Ecoladrillos</a:t>
            </a:r>
            <a:endParaRPr lang="es-CR" dirty="0" smtClean="0">
              <a:solidFill>
                <a:schemeClr val="bg1"/>
              </a:solidFill>
            </a:endParaRPr>
          </a:p>
          <a:p>
            <a:pPr marL="514350" indent="-514350">
              <a:buFont typeface="+mj-lt"/>
              <a:buAutoNum type="alphaLcParenR"/>
            </a:pPr>
            <a:endParaRPr lang="es-CR" dirty="0" smtClean="0">
              <a:solidFill>
                <a:schemeClr val="bg1"/>
              </a:solidFill>
            </a:endParaRPr>
          </a:p>
          <a:p>
            <a:pPr marL="514350" indent="-514350">
              <a:buFont typeface="+mj-lt"/>
              <a:buAutoNum type="alphaLcParenR"/>
            </a:pPr>
            <a:r>
              <a:rPr lang="es-CR" dirty="0" err="1" smtClean="0">
                <a:solidFill>
                  <a:schemeClr val="bg1"/>
                </a:solidFill>
              </a:rPr>
              <a:t>Lombricultura</a:t>
            </a:r>
            <a:endParaRPr lang="es-CR" dirty="0" smtClean="0">
              <a:solidFill>
                <a:schemeClr val="bg1"/>
              </a:solidFill>
            </a:endParaRPr>
          </a:p>
          <a:p>
            <a:pPr marL="514350" indent="-514350">
              <a:buFont typeface="+mj-lt"/>
              <a:buAutoNum type="alphaLcParenR"/>
            </a:pPr>
            <a:endParaRPr lang="es-CR" dirty="0" smtClean="0">
              <a:solidFill>
                <a:schemeClr val="bg1"/>
              </a:solidFill>
            </a:endParaRPr>
          </a:p>
          <a:p>
            <a:pPr marL="514350" indent="-514350">
              <a:buFont typeface="+mj-lt"/>
              <a:buAutoNum type="alphaLcParenR"/>
            </a:pPr>
            <a:r>
              <a:rPr lang="es-CR" dirty="0" smtClean="0">
                <a:solidFill>
                  <a:schemeClr val="bg1"/>
                </a:solidFill>
              </a:rPr>
              <a:t>Plantas</a:t>
            </a:r>
          </a:p>
          <a:p>
            <a:pPr marL="514350" indent="-514350">
              <a:buFont typeface="+mj-lt"/>
              <a:buAutoNum type="alphaLcParenR"/>
            </a:pPr>
            <a:endParaRPr lang="es-CR" dirty="0" smtClean="0">
              <a:solidFill>
                <a:schemeClr val="bg1"/>
              </a:solidFill>
            </a:endParaRPr>
          </a:p>
          <a:p>
            <a:pPr marL="514350" indent="-514350">
              <a:buFont typeface="+mj-lt"/>
              <a:buAutoNum type="alphaLcParenR"/>
            </a:pPr>
            <a:r>
              <a:rPr lang="es-CR" dirty="0" smtClean="0">
                <a:solidFill>
                  <a:schemeClr val="bg1"/>
                </a:solidFill>
              </a:rPr>
              <a:t>Familia</a:t>
            </a:r>
            <a:endParaRPr lang="es-CR" dirty="0">
              <a:solidFill>
                <a:schemeClr val="bg1"/>
              </a:solidFill>
            </a:endParaRPr>
          </a:p>
        </p:txBody>
      </p:sp>
    </p:spTree>
    <p:extLst>
      <p:ext uri="{BB962C8B-B14F-4D97-AF65-F5344CB8AC3E}">
        <p14:creationId xmlns="" xmlns:p14="http://schemas.microsoft.com/office/powerpoint/2010/main" val="19292230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R" dirty="0" smtClean="0">
                <a:solidFill>
                  <a:schemeClr val="bg1"/>
                </a:solidFill>
              </a:rPr>
              <a:t>Reciclaje y </a:t>
            </a:r>
            <a:r>
              <a:rPr lang="es-CR" dirty="0" err="1" smtClean="0">
                <a:solidFill>
                  <a:schemeClr val="bg1"/>
                </a:solidFill>
              </a:rPr>
              <a:t>Ecoladrillos</a:t>
            </a:r>
            <a:endParaRPr lang="es-CR" dirty="0"/>
          </a:p>
        </p:txBody>
      </p:sp>
      <p:sp>
        <p:nvSpPr>
          <p:cNvPr id="3" name="2 Marcador de contenido"/>
          <p:cNvSpPr>
            <a:spLocks noGrp="1"/>
          </p:cNvSpPr>
          <p:nvPr>
            <p:ph idx="1"/>
          </p:nvPr>
        </p:nvSpPr>
        <p:spPr/>
        <p:txBody>
          <a:bodyPr>
            <a:normAutofit fontScale="85000" lnSpcReduction="10000"/>
          </a:bodyPr>
          <a:lstStyle/>
          <a:p>
            <a:r>
              <a:rPr lang="es-CR" dirty="0" smtClean="0">
                <a:solidFill>
                  <a:schemeClr val="bg1"/>
                </a:solidFill>
              </a:rPr>
              <a:t>Costo de tiempo semanal:	1h</a:t>
            </a:r>
          </a:p>
          <a:p>
            <a:r>
              <a:rPr lang="es-CR" dirty="0" smtClean="0">
                <a:solidFill>
                  <a:schemeClr val="bg1"/>
                </a:solidFill>
              </a:rPr>
              <a:t>He observado que ha funcionado bastante bien, hay tiempo cuándo se acumula mucho y nadie da un poco de su tiempo para meter el plástico en el envase o no separamos correctamente. Lo mejor es no hacer el trabajo de mantenimiento una vez cada semana sino mejor dividir la hora en varias veces por semana o hacerlo en turnos, así no resulta tan tedioso.</a:t>
            </a:r>
          </a:p>
          <a:p>
            <a:r>
              <a:rPr lang="es-CR" dirty="0" smtClean="0">
                <a:solidFill>
                  <a:schemeClr val="bg1"/>
                </a:solidFill>
              </a:rPr>
              <a:t>Resultados:</a:t>
            </a:r>
          </a:p>
          <a:p>
            <a:pPr>
              <a:buFont typeface="Wingdings" pitchFamily="2" charset="2"/>
              <a:buChar char="v"/>
            </a:pPr>
            <a:r>
              <a:rPr lang="es-CR" dirty="0" smtClean="0">
                <a:solidFill>
                  <a:schemeClr val="bg1"/>
                </a:solidFill>
              </a:rPr>
              <a:t>6 </a:t>
            </a:r>
            <a:r>
              <a:rPr lang="es-CR" dirty="0" err="1" smtClean="0">
                <a:solidFill>
                  <a:schemeClr val="bg1"/>
                </a:solidFill>
              </a:rPr>
              <a:t>Ecoladrillos</a:t>
            </a:r>
            <a:endParaRPr lang="es-CR" dirty="0" smtClean="0">
              <a:solidFill>
                <a:schemeClr val="bg1"/>
              </a:solidFill>
            </a:endParaRPr>
          </a:p>
          <a:p>
            <a:pPr>
              <a:buFont typeface="Wingdings" pitchFamily="2" charset="2"/>
              <a:buChar char="v"/>
            </a:pPr>
            <a:r>
              <a:rPr lang="es-CR" dirty="0" smtClean="0">
                <a:solidFill>
                  <a:schemeClr val="bg1"/>
                </a:solidFill>
              </a:rPr>
              <a:t>Menos «basura» al basurero. </a:t>
            </a:r>
            <a:r>
              <a:rPr lang="es-CR" dirty="0" smtClean="0">
                <a:solidFill>
                  <a:schemeClr val="bg1"/>
                </a:solidFill>
                <a:sym typeface="Wingdings" pitchFamily="2" charset="2"/>
              </a:rPr>
              <a:t></a:t>
            </a:r>
            <a:endParaRPr lang="es-CR" dirty="0" smtClean="0">
              <a:solidFill>
                <a:schemeClr val="bg1"/>
              </a:solidFill>
            </a:endParaRPr>
          </a:p>
        </p:txBody>
      </p:sp>
    </p:spTree>
    <p:extLst>
      <p:ext uri="{BB962C8B-B14F-4D97-AF65-F5344CB8AC3E}">
        <p14:creationId xmlns="" xmlns:p14="http://schemas.microsoft.com/office/powerpoint/2010/main" val="7677369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R" dirty="0" err="1" smtClean="0">
                <a:solidFill>
                  <a:schemeClr val="bg1"/>
                </a:solidFill>
              </a:rPr>
              <a:t>Lombricultura</a:t>
            </a:r>
            <a:endParaRPr lang="es-CR" dirty="0">
              <a:solidFill>
                <a:schemeClr val="bg1"/>
              </a:solidFill>
            </a:endParaRPr>
          </a:p>
        </p:txBody>
      </p:sp>
      <p:sp>
        <p:nvSpPr>
          <p:cNvPr id="3" name="2 Marcador de contenido"/>
          <p:cNvSpPr>
            <a:spLocks noGrp="1"/>
          </p:cNvSpPr>
          <p:nvPr>
            <p:ph idx="1"/>
          </p:nvPr>
        </p:nvSpPr>
        <p:spPr>
          <a:xfrm>
            <a:off x="457200" y="1196752"/>
            <a:ext cx="8229600" cy="4929411"/>
          </a:xfrm>
        </p:spPr>
        <p:txBody>
          <a:bodyPr/>
          <a:lstStyle/>
          <a:p>
            <a:pPr>
              <a:buFont typeface="Courier New" pitchFamily="49" charset="0"/>
              <a:buChar char="o"/>
            </a:pPr>
            <a:r>
              <a:rPr lang="es-CR" sz="2000" dirty="0" smtClean="0">
                <a:solidFill>
                  <a:schemeClr val="bg1"/>
                </a:solidFill>
              </a:rPr>
              <a:t>La caja dónde vivían las lombrices, la he remplazado por un </a:t>
            </a:r>
            <a:r>
              <a:rPr lang="es-CR" sz="2000" dirty="0" err="1" smtClean="0">
                <a:solidFill>
                  <a:schemeClr val="bg1"/>
                </a:solidFill>
              </a:rPr>
              <a:t>estañón</a:t>
            </a:r>
            <a:r>
              <a:rPr lang="es-CR" sz="2000" dirty="0" smtClean="0">
                <a:solidFill>
                  <a:schemeClr val="bg1"/>
                </a:solidFill>
              </a:rPr>
              <a:t> de plástico de 200 litros partido a la mitad. He usado también las mesas que había construido anteriormente para las  plantas en mi balcón y las he modificado muy poco para poder obtener unas mesas que soporten las camas y que tengan pendiente suficiente para favorecer el drenaje.</a:t>
            </a:r>
          </a:p>
          <a:p>
            <a:pPr marL="514350" indent="-514350">
              <a:buFont typeface="+mj-lt"/>
              <a:buAutoNum type="alphaUcPeriod"/>
            </a:pPr>
            <a:endParaRPr lang="es-CR" dirty="0">
              <a:solidFill>
                <a:schemeClr val="bg1"/>
              </a:solidFill>
            </a:endParaRPr>
          </a:p>
        </p:txBody>
      </p:sp>
      <p:pic>
        <p:nvPicPr>
          <p:cNvPr id="4" name="3 Imagen"/>
          <p:cNvPicPr>
            <a:picLocks noChangeAspect="1"/>
          </p:cNvPicPr>
          <p:nvPr/>
        </p:nvPicPr>
        <p:blipFill>
          <a:blip r:embed="rId2" cstate="email">
            <a:extLst>
              <a:ext uri="{28A0092B-C50C-407E-A947-70E740481C1C}">
                <a14:useLocalDpi xmlns="" xmlns:a14="http://schemas.microsoft.com/office/drawing/2010/main" val="0"/>
              </a:ext>
            </a:extLst>
          </a:blip>
          <a:stretch>
            <a:fillRect/>
          </a:stretch>
        </p:blipFill>
        <p:spPr>
          <a:xfrm rot="5400000">
            <a:off x="-877517" y="3732610"/>
            <a:ext cx="4022778" cy="2267743"/>
          </a:xfrm>
          <a:prstGeom prst="rect">
            <a:avLst/>
          </a:prstGeom>
          <a:scene3d>
            <a:camera prst="orthographicFront">
              <a:rot lat="0" lon="0" rev="0"/>
            </a:camera>
            <a:lightRig rig="threePt" dir="t"/>
          </a:scene3d>
        </p:spPr>
      </p:pic>
      <p:pic>
        <p:nvPicPr>
          <p:cNvPr id="5" name="4 Imagen"/>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2555776" y="3068454"/>
            <a:ext cx="6379088" cy="3596054"/>
          </a:xfrm>
          <a:prstGeom prst="rect">
            <a:avLst/>
          </a:prstGeom>
        </p:spPr>
      </p:pic>
    </p:spTree>
    <p:extLst>
      <p:ext uri="{BB962C8B-B14F-4D97-AF65-F5344CB8AC3E}">
        <p14:creationId xmlns="" xmlns:p14="http://schemas.microsoft.com/office/powerpoint/2010/main" val="21288683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R" dirty="0" err="1" smtClean="0">
                <a:solidFill>
                  <a:schemeClr val="bg1"/>
                </a:solidFill>
              </a:rPr>
              <a:t>Lombricultura</a:t>
            </a:r>
            <a:endParaRPr lang="es-CR" dirty="0">
              <a:solidFill>
                <a:schemeClr val="bg1"/>
              </a:solidFill>
            </a:endParaRPr>
          </a:p>
        </p:txBody>
      </p:sp>
      <p:sp>
        <p:nvSpPr>
          <p:cNvPr id="3" name="2 Marcador de contenido"/>
          <p:cNvSpPr>
            <a:spLocks noGrp="1"/>
          </p:cNvSpPr>
          <p:nvPr>
            <p:ph idx="1"/>
          </p:nvPr>
        </p:nvSpPr>
        <p:spPr>
          <a:xfrm>
            <a:off x="457200" y="1600201"/>
            <a:ext cx="8229600" cy="2476872"/>
          </a:xfrm>
        </p:spPr>
        <p:txBody>
          <a:bodyPr>
            <a:normAutofit fontScale="77500" lnSpcReduction="20000"/>
          </a:bodyPr>
          <a:lstStyle/>
          <a:p>
            <a:pPr>
              <a:buFont typeface="Courier New" pitchFamily="49" charset="0"/>
              <a:buChar char="o"/>
            </a:pPr>
            <a:r>
              <a:rPr lang="es-CR" dirty="0" smtClean="0">
                <a:solidFill>
                  <a:schemeClr val="bg1"/>
                </a:solidFill>
              </a:rPr>
              <a:t>Les hice un drenaje con ayuda de un tubo de PVC y lo sellé con silicona, para captar el lixiviado que sale del humus. Éste nos sirve como </a:t>
            </a:r>
            <a:r>
              <a:rPr lang="es-CR" dirty="0" err="1" smtClean="0">
                <a:solidFill>
                  <a:schemeClr val="bg1"/>
                </a:solidFill>
              </a:rPr>
              <a:t>enraizante</a:t>
            </a:r>
            <a:r>
              <a:rPr lang="es-CR" dirty="0" smtClean="0">
                <a:solidFill>
                  <a:schemeClr val="bg1"/>
                </a:solidFill>
              </a:rPr>
              <a:t> o también como fertilizante, tanto foliar como también para aplicar directamente en el suelo. En el caso de usarse como fertilizante foliar, se diluye el lixiviado al 5% con agua. En caso de usarse en el suelo se puede aplicar al 10%.</a:t>
            </a:r>
            <a:endParaRPr lang="es-CR" dirty="0">
              <a:solidFill>
                <a:schemeClr val="bg1"/>
              </a:solidFill>
            </a:endParaRPr>
          </a:p>
        </p:txBody>
      </p:sp>
      <p:pic>
        <p:nvPicPr>
          <p:cNvPr id="4" name="3 Imagen"/>
          <p:cNvPicPr>
            <a:picLocks noChangeAspect="1"/>
          </p:cNvPicPr>
          <p:nvPr/>
        </p:nvPicPr>
        <p:blipFill>
          <a:blip r:embed="rId2" cstate="email">
            <a:extLst>
              <a:ext uri="{28A0092B-C50C-407E-A947-70E740481C1C}">
                <a14:useLocalDpi xmlns="" xmlns:a14="http://schemas.microsoft.com/office/drawing/2010/main" val="0"/>
              </a:ext>
            </a:extLst>
          </a:blip>
          <a:stretch>
            <a:fillRect/>
          </a:stretch>
        </p:blipFill>
        <p:spPr>
          <a:xfrm>
            <a:off x="611560" y="4005064"/>
            <a:ext cx="3888432" cy="2192008"/>
          </a:xfrm>
          <a:prstGeom prst="rect">
            <a:avLst/>
          </a:prstGeom>
        </p:spPr>
      </p:pic>
      <p:pic>
        <p:nvPicPr>
          <p:cNvPr id="5" name="4 Imagen"/>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3779912" y="3834127"/>
            <a:ext cx="5364088" cy="3023873"/>
          </a:xfrm>
          <a:prstGeom prst="rect">
            <a:avLst/>
          </a:prstGeom>
        </p:spPr>
      </p:pic>
    </p:spTree>
    <p:extLst>
      <p:ext uri="{BB962C8B-B14F-4D97-AF65-F5344CB8AC3E}">
        <p14:creationId xmlns="" xmlns:p14="http://schemas.microsoft.com/office/powerpoint/2010/main" val="11874317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8229600" cy="1143000"/>
          </a:xfrm>
        </p:spPr>
        <p:txBody>
          <a:bodyPr/>
          <a:lstStyle/>
          <a:p>
            <a:r>
              <a:rPr lang="es-CR" dirty="0" err="1">
                <a:solidFill>
                  <a:schemeClr val="bg1"/>
                </a:solidFill>
              </a:rPr>
              <a:t>Lombricultura</a:t>
            </a:r>
            <a:endParaRPr lang="es-CR" dirty="0">
              <a:solidFill>
                <a:schemeClr val="bg1"/>
              </a:solidFill>
            </a:endParaRPr>
          </a:p>
        </p:txBody>
      </p:sp>
      <p:sp>
        <p:nvSpPr>
          <p:cNvPr id="3" name="2 Marcador de contenido"/>
          <p:cNvSpPr>
            <a:spLocks noGrp="1"/>
          </p:cNvSpPr>
          <p:nvPr>
            <p:ph idx="1"/>
          </p:nvPr>
        </p:nvSpPr>
        <p:spPr>
          <a:xfrm>
            <a:off x="467544" y="1124744"/>
            <a:ext cx="8229600" cy="1872208"/>
          </a:xfrm>
        </p:spPr>
        <p:txBody>
          <a:bodyPr>
            <a:normAutofit fontScale="85000" lnSpcReduction="20000"/>
          </a:bodyPr>
          <a:lstStyle/>
          <a:p>
            <a:pPr>
              <a:buFont typeface="Courier New" pitchFamily="49" charset="0"/>
              <a:buChar char="o"/>
            </a:pPr>
            <a:r>
              <a:rPr lang="es-CR" dirty="0" smtClean="0">
                <a:solidFill>
                  <a:schemeClr val="bg1"/>
                </a:solidFill>
              </a:rPr>
              <a:t>Con las nuevas camas listas, sólo había hacer trasladar a las lombrices y listo. Cubrí las paredes del barril con periódico, como se ve en la foto. Y como filtro para el drenaje; abrí huecos a una tapa de botella plástica y usé una pedazo de malla.</a:t>
            </a:r>
            <a:endParaRPr lang="es-CR" dirty="0">
              <a:solidFill>
                <a:schemeClr val="bg1"/>
              </a:solidFill>
            </a:endParaRPr>
          </a:p>
        </p:txBody>
      </p:sp>
      <p:pic>
        <p:nvPicPr>
          <p:cNvPr id="4" name="3 Imagen"/>
          <p:cNvPicPr>
            <a:picLocks noChangeAspect="1"/>
          </p:cNvPicPr>
          <p:nvPr/>
        </p:nvPicPr>
        <p:blipFill>
          <a:blip r:embed="rId2" cstate="email">
            <a:extLst>
              <a:ext uri="{28A0092B-C50C-407E-A947-70E740481C1C}">
                <a14:useLocalDpi xmlns="" xmlns:a14="http://schemas.microsoft.com/office/drawing/2010/main" val="0"/>
              </a:ext>
            </a:extLst>
          </a:blip>
          <a:stretch>
            <a:fillRect/>
          </a:stretch>
        </p:blipFill>
        <p:spPr>
          <a:xfrm>
            <a:off x="0" y="2852936"/>
            <a:ext cx="5171232" cy="2915155"/>
          </a:xfrm>
          <a:prstGeom prst="rect">
            <a:avLst/>
          </a:prstGeom>
        </p:spPr>
      </p:pic>
      <p:pic>
        <p:nvPicPr>
          <p:cNvPr id="5" name="4 Imagen"/>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6766560" y="2640626"/>
            <a:ext cx="2377440" cy="4217373"/>
          </a:xfrm>
          <a:prstGeom prst="rect">
            <a:avLst/>
          </a:prstGeom>
        </p:spPr>
      </p:pic>
      <p:pic>
        <p:nvPicPr>
          <p:cNvPr id="6" name="5 Imagen"/>
          <p:cNvPicPr>
            <a:picLocks noChangeAspect="1"/>
          </p:cNvPicPr>
          <p:nvPr/>
        </p:nvPicPr>
        <p:blipFill>
          <a:blip r:embed="rId4" cstate="email">
            <a:extLst>
              <a:ext uri="{28A0092B-C50C-407E-A947-70E740481C1C}">
                <a14:useLocalDpi xmlns="" xmlns:a14="http://schemas.microsoft.com/office/drawing/2010/main" val="0"/>
              </a:ext>
            </a:extLst>
          </a:blip>
          <a:stretch>
            <a:fillRect/>
          </a:stretch>
        </p:blipFill>
        <p:spPr>
          <a:xfrm>
            <a:off x="2483768" y="4310514"/>
            <a:ext cx="4519019" cy="2547486"/>
          </a:xfrm>
          <a:prstGeom prst="rect">
            <a:avLst/>
          </a:prstGeom>
        </p:spPr>
      </p:pic>
    </p:spTree>
    <p:extLst>
      <p:ext uri="{BB962C8B-B14F-4D97-AF65-F5344CB8AC3E}">
        <p14:creationId xmlns="" xmlns:p14="http://schemas.microsoft.com/office/powerpoint/2010/main" val="12780105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R" dirty="0" err="1">
                <a:solidFill>
                  <a:schemeClr val="bg1"/>
                </a:solidFill>
              </a:rPr>
              <a:t>Lombricultura</a:t>
            </a:r>
            <a:endParaRPr lang="es-CR" dirty="0"/>
          </a:p>
        </p:txBody>
      </p:sp>
      <p:sp>
        <p:nvSpPr>
          <p:cNvPr id="3" name="2 Marcador de contenido"/>
          <p:cNvSpPr>
            <a:spLocks noGrp="1"/>
          </p:cNvSpPr>
          <p:nvPr>
            <p:ph sz="half" idx="1"/>
          </p:nvPr>
        </p:nvSpPr>
        <p:spPr/>
        <p:txBody>
          <a:bodyPr>
            <a:normAutofit fontScale="85000" lnSpcReduction="20000"/>
          </a:bodyPr>
          <a:lstStyle/>
          <a:p>
            <a:r>
              <a:rPr lang="es-CR" dirty="0">
                <a:solidFill>
                  <a:schemeClr val="bg1"/>
                </a:solidFill>
              </a:rPr>
              <a:t>Empecé colocando un poco de tierra en el barril y luego vacié todas las lombrices y los restos encima. Mezclé un poco y listo.</a:t>
            </a:r>
          </a:p>
          <a:p>
            <a:endParaRPr lang="es-CR" dirty="0">
              <a:solidFill>
                <a:schemeClr val="bg1"/>
              </a:solidFill>
            </a:endParaRPr>
          </a:p>
        </p:txBody>
      </p:sp>
      <p:sp>
        <p:nvSpPr>
          <p:cNvPr id="4" name="3 Marcador de contenido"/>
          <p:cNvSpPr>
            <a:spLocks noGrp="1"/>
          </p:cNvSpPr>
          <p:nvPr>
            <p:ph sz="half" idx="2"/>
          </p:nvPr>
        </p:nvSpPr>
        <p:spPr>
          <a:xfrm>
            <a:off x="4648200" y="1600200"/>
            <a:ext cx="3956248" cy="4637112"/>
          </a:xfrm>
        </p:spPr>
        <p:txBody>
          <a:bodyPr>
            <a:normAutofit fontScale="85000" lnSpcReduction="20000"/>
          </a:bodyPr>
          <a:lstStyle/>
          <a:p>
            <a:pPr marL="0" indent="0">
              <a:buNone/>
            </a:pPr>
            <a:r>
              <a:rPr lang="es-CR" b="1" u="sng" dirty="0" smtClean="0">
                <a:solidFill>
                  <a:schemeClr val="bg1"/>
                </a:solidFill>
              </a:rPr>
              <a:t>Observaciones:</a:t>
            </a:r>
          </a:p>
          <a:p>
            <a:r>
              <a:rPr lang="es-CR" dirty="0" smtClean="0">
                <a:solidFill>
                  <a:schemeClr val="bg1"/>
                </a:solidFill>
              </a:rPr>
              <a:t>Empecé a notar con el tiempo que no había suficiente drenaje. El agua quedaba estancada y drenaba poco o nada.</a:t>
            </a:r>
          </a:p>
          <a:p>
            <a:pPr marL="0" indent="0">
              <a:buNone/>
            </a:pPr>
            <a:r>
              <a:rPr lang="es-CR" b="1" u="sng" dirty="0" smtClean="0">
                <a:solidFill>
                  <a:schemeClr val="bg1"/>
                </a:solidFill>
              </a:rPr>
              <a:t>Acciones:</a:t>
            </a:r>
            <a:endParaRPr lang="es-CR" dirty="0" smtClean="0">
              <a:solidFill>
                <a:schemeClr val="bg1"/>
              </a:solidFill>
            </a:endParaRPr>
          </a:p>
          <a:p>
            <a:r>
              <a:rPr lang="es-CR" dirty="0" smtClean="0">
                <a:solidFill>
                  <a:schemeClr val="bg1"/>
                </a:solidFill>
              </a:rPr>
              <a:t>Retiré todo el periódico de los lados.</a:t>
            </a:r>
          </a:p>
          <a:p>
            <a:r>
              <a:rPr lang="es-CR" dirty="0" smtClean="0">
                <a:solidFill>
                  <a:schemeClr val="bg1"/>
                </a:solidFill>
              </a:rPr>
              <a:t>Quité la tapa y la malla.</a:t>
            </a:r>
          </a:p>
          <a:p>
            <a:pPr marL="0" indent="0">
              <a:buNone/>
            </a:pPr>
            <a:r>
              <a:rPr lang="es-CR" b="1" u="sng" dirty="0" smtClean="0">
                <a:solidFill>
                  <a:schemeClr val="bg1"/>
                </a:solidFill>
              </a:rPr>
              <a:t>Resultados:</a:t>
            </a:r>
          </a:p>
          <a:p>
            <a:r>
              <a:rPr lang="es-CR" dirty="0" smtClean="0">
                <a:solidFill>
                  <a:schemeClr val="bg1"/>
                </a:solidFill>
              </a:rPr>
              <a:t>Todos negativos. El agua no drenaba correctamente</a:t>
            </a:r>
          </a:p>
          <a:p>
            <a:endParaRPr lang="es-CR" b="1" u="sng" dirty="0" smtClean="0">
              <a:solidFill>
                <a:schemeClr val="bg1"/>
              </a:solidFill>
            </a:endParaRPr>
          </a:p>
          <a:p>
            <a:pPr marL="0" indent="0">
              <a:buNone/>
            </a:pPr>
            <a:endParaRPr lang="es-CR" b="1" u="sng" dirty="0" smtClean="0">
              <a:solidFill>
                <a:schemeClr val="bg1"/>
              </a:solidFill>
            </a:endParaRPr>
          </a:p>
          <a:p>
            <a:endParaRPr lang="es-CR" b="1" u="sng" dirty="0">
              <a:solidFill>
                <a:schemeClr val="bg1"/>
              </a:solidFill>
            </a:endParaRPr>
          </a:p>
        </p:txBody>
      </p:sp>
      <p:pic>
        <p:nvPicPr>
          <p:cNvPr id="5" name="4 Imagen"/>
          <p:cNvPicPr>
            <a:picLocks noChangeAspect="1"/>
          </p:cNvPicPr>
          <p:nvPr/>
        </p:nvPicPr>
        <p:blipFill>
          <a:blip r:embed="rId2" cstate="email">
            <a:extLst>
              <a:ext uri="{28A0092B-C50C-407E-A947-70E740481C1C}">
                <a14:useLocalDpi xmlns="" xmlns:a14="http://schemas.microsoft.com/office/drawing/2010/main" val="0"/>
              </a:ext>
            </a:extLst>
          </a:blip>
          <a:stretch>
            <a:fillRect/>
          </a:stretch>
        </p:blipFill>
        <p:spPr>
          <a:xfrm>
            <a:off x="-28722" y="4232341"/>
            <a:ext cx="4672730" cy="2634137"/>
          </a:xfrm>
          <a:prstGeom prst="rect">
            <a:avLst/>
          </a:prstGeom>
        </p:spPr>
      </p:pic>
    </p:spTree>
    <p:extLst>
      <p:ext uri="{BB962C8B-B14F-4D97-AF65-F5344CB8AC3E}">
        <p14:creationId xmlns="" xmlns:p14="http://schemas.microsoft.com/office/powerpoint/2010/main" val="286832217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1620</TotalTime>
  <Words>2438</Words>
  <Application>Microsoft Office PowerPoint</Application>
  <PresentationFormat>Presentación en pantalla (4:3)</PresentationFormat>
  <Paragraphs>163</Paragraphs>
  <Slides>27</Slides>
  <Notes>0</Notes>
  <HiddenSlides>0</HiddenSlides>
  <MMClips>0</MMClips>
  <ScaleCrop>false</ScaleCrop>
  <HeadingPairs>
    <vt:vector size="4" baseType="variant">
      <vt:variant>
        <vt:lpstr>Tema</vt:lpstr>
      </vt:variant>
      <vt:variant>
        <vt:i4>1</vt:i4>
      </vt:variant>
      <vt:variant>
        <vt:lpstr>Títulos de diapositiva</vt:lpstr>
      </vt:variant>
      <vt:variant>
        <vt:i4>27</vt:i4>
      </vt:variant>
    </vt:vector>
  </HeadingPairs>
  <TitlesOfParts>
    <vt:vector size="28" baseType="lpstr">
      <vt:lpstr>Tema de Office</vt:lpstr>
      <vt:lpstr>Continuación Proyecto Casa</vt:lpstr>
      <vt:lpstr>Éste reporte narra las acciones hechas en mi casa y la visión e integración de éstas a otros proyectos.</vt:lpstr>
      <vt:lpstr>Visión</vt:lpstr>
      <vt:lpstr>Indice</vt:lpstr>
      <vt:lpstr>Reciclaje y Ecoladrillos</vt:lpstr>
      <vt:lpstr>Lombricultura</vt:lpstr>
      <vt:lpstr>Lombricultura</vt:lpstr>
      <vt:lpstr>Lombricultura</vt:lpstr>
      <vt:lpstr>Lombricultura</vt:lpstr>
      <vt:lpstr>Lombricultura</vt:lpstr>
      <vt:lpstr>Lombricultura</vt:lpstr>
      <vt:lpstr>Lombricultura</vt:lpstr>
      <vt:lpstr>Lombricultura</vt:lpstr>
      <vt:lpstr>Lombricultura</vt:lpstr>
      <vt:lpstr>Plantas</vt:lpstr>
      <vt:lpstr>Plantas</vt:lpstr>
      <vt:lpstr>Plantas</vt:lpstr>
      <vt:lpstr>Pausa para reflexión</vt:lpstr>
      <vt:lpstr>Hablando de fermentos, ¡aprendamos a preparar uno! Aprendamos una forma de reproducir  Lactobacillus acidophilus </vt:lpstr>
      <vt:lpstr>Lactobacillus acidophilus</vt:lpstr>
      <vt:lpstr>Lactobacillus acidophilus</vt:lpstr>
      <vt:lpstr>Lactobacillus acidophilus</vt:lpstr>
      <vt:lpstr>Lactobacillus acidophilus</vt:lpstr>
      <vt:lpstr>Lactobacillus acidophilus</vt:lpstr>
      <vt:lpstr>Familia</vt:lpstr>
      <vt:lpstr>Familia</vt:lpstr>
      <vt:lpstr>¡Bueno con esto los dejo!</vt:lpstr>
    </vt:vector>
  </TitlesOfParts>
  <Company>Q</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Q</dc:creator>
  <cp:lastModifiedBy>pc</cp:lastModifiedBy>
  <cp:revision>85</cp:revision>
  <dcterms:created xsi:type="dcterms:W3CDTF">2011-12-20T20:55:07Z</dcterms:created>
  <dcterms:modified xsi:type="dcterms:W3CDTF">2014-10-21T09:51:18Z</dcterms:modified>
</cp:coreProperties>
</file>